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2"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05"/>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3BA88-1813-B2A6-222B-4806D1609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AB6154-8632-2C06-BECA-B8BAC87E7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039B5A-E15E-4231-D439-311F07D5F321}"/>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9C0D24DF-28E2-0B8C-61FA-A8EE9DE938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718EA-9624-3D8A-FAB4-A270F8056C03}"/>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289121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267A-8D80-7D4B-E3F5-32970B41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42C685-D28D-FB73-8922-1D6E07EC48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18132-C379-C1AE-301E-1A7493A62DA4}"/>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3CE9BFB4-B3A1-0697-3883-5C79D5334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11AC2-5668-1FC5-8298-06D8843C9662}"/>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53508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196324-F95B-955F-6681-178713DD03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ECAB5-726F-CFEF-23AF-85C9F6A76E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11A89-C856-6F80-01DD-2D54BF597D68}"/>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950FE30F-C012-EE44-350F-F8D7CA929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ED0027-0DE0-7D7A-5D08-015DC3D6E341}"/>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386046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96609-E5BE-56C7-AE7C-214FCA8DE2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38B42B-FA7C-A2EF-6F53-AD2EFF8823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5E65D-1642-1EE9-8C3A-2C9CDC49CB11}"/>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F5227330-995C-F1A4-5795-E14D61EF3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FE8A5-8360-C38B-208D-458713DDAD05}"/>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342028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A8D6-7644-735E-2112-3C880EAFC1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89E364-6450-EE8A-B286-1EC9B4F833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E79B1D-69A8-A124-D797-386D459C5F6B}"/>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B7A0C79E-465C-5A98-A728-6C3505AE3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E5F84-6430-685A-D6A9-FE3CFD017C83}"/>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176518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4B21-1D53-42F9-8927-CC13A55A96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F02AE3-BADA-BF83-9B60-6A2DA9A289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494C76-0FAD-A3F7-1F39-544DCDA666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1C55E9-620B-7B91-749C-E6DD15C3ED00}"/>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6" name="Footer Placeholder 5">
            <a:extLst>
              <a:ext uri="{FF2B5EF4-FFF2-40B4-BE49-F238E27FC236}">
                <a16:creationId xmlns:a16="http://schemas.microsoft.com/office/drawing/2014/main" id="{BE5EE9BF-D64E-31AF-D41E-ED5134422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68A62F-D52C-4692-832E-B72E47904E30}"/>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397573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46DF-C92B-1591-0F94-EE53D2D9F8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F0ACD5-4207-EEEC-4DC9-11727D8E6E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20E8F-ADEF-1148-55AC-3C99F2FCAC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7A3A76-DE97-6BE6-31E2-3F11B2CBC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9E0E5-6DA3-235F-AC33-26A2D34607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5E748F-66C7-3064-B7FC-E87EB43011A4}"/>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8" name="Footer Placeholder 7">
            <a:extLst>
              <a:ext uri="{FF2B5EF4-FFF2-40B4-BE49-F238E27FC236}">
                <a16:creationId xmlns:a16="http://schemas.microsoft.com/office/drawing/2014/main" id="{6D64FEAF-29C2-C3FB-351C-D1C992A0CF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8BC3B-EE2B-01AB-9916-8CA9FE654426}"/>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139528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55DB-E3E8-9B40-15E2-45C00FC714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E8811F-4F65-DCD1-0BF3-1B1E0E8DB735}"/>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4" name="Footer Placeholder 3">
            <a:extLst>
              <a:ext uri="{FF2B5EF4-FFF2-40B4-BE49-F238E27FC236}">
                <a16:creationId xmlns:a16="http://schemas.microsoft.com/office/drawing/2014/main" id="{C47B2991-8034-BF88-7AC1-E57C35FDC2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F0F578-A7FD-7B3F-19C3-4E398BCAC331}"/>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48634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BFF84A-DBF8-E0D2-C6AA-5E4098779394}"/>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3" name="Footer Placeholder 2">
            <a:extLst>
              <a:ext uri="{FF2B5EF4-FFF2-40B4-BE49-F238E27FC236}">
                <a16:creationId xmlns:a16="http://schemas.microsoft.com/office/drawing/2014/main" id="{A006C6C8-17A4-FAEB-D08B-2F75FBC621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13AA53-B7DD-C7CE-243B-3A9F01E6B5A0}"/>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295297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0B1B1-C78D-0591-5E5B-7F14D3512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B7D60F-E65B-F059-D997-8B56744D7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66DADC-2612-5D50-0C84-64F873CA9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D7011A-0080-EA0D-2476-6504F26FA303}"/>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6" name="Footer Placeholder 5">
            <a:extLst>
              <a:ext uri="{FF2B5EF4-FFF2-40B4-BE49-F238E27FC236}">
                <a16:creationId xmlns:a16="http://schemas.microsoft.com/office/drawing/2014/main" id="{F7FF3CC1-9620-DA6C-0CA9-06A3343D6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A5A02-C755-DE29-AA2B-6DD6824385E3}"/>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218851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F4915-265C-1FEB-3898-C1792592C9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829FAE-3896-373F-FEF0-F2769FB353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7AB25A-A3CA-FDC1-0621-831B2C2BC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B7C1F-592D-C161-0526-F593D8235497}"/>
              </a:ext>
            </a:extLst>
          </p:cNvPr>
          <p:cNvSpPr>
            <a:spLocks noGrp="1"/>
          </p:cNvSpPr>
          <p:nvPr>
            <p:ph type="dt" sz="half" idx="10"/>
          </p:nvPr>
        </p:nvSpPr>
        <p:spPr/>
        <p:txBody>
          <a:bodyPr/>
          <a:lstStyle/>
          <a:p>
            <a:fld id="{741A1B2A-F7D0-4548-B953-EB70D78E5B4E}" type="datetimeFigureOut">
              <a:rPr lang="en-US" smtClean="0"/>
              <a:t>11/29/23</a:t>
            </a:fld>
            <a:endParaRPr lang="en-US"/>
          </a:p>
        </p:txBody>
      </p:sp>
      <p:sp>
        <p:nvSpPr>
          <p:cNvPr id="6" name="Footer Placeholder 5">
            <a:extLst>
              <a:ext uri="{FF2B5EF4-FFF2-40B4-BE49-F238E27FC236}">
                <a16:creationId xmlns:a16="http://schemas.microsoft.com/office/drawing/2014/main" id="{BAAB2361-592F-0FFF-02B0-80EFF50C3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97821-E533-5E6D-5DBF-35B3B5CE420E}"/>
              </a:ext>
            </a:extLst>
          </p:cNvPr>
          <p:cNvSpPr>
            <a:spLocks noGrp="1"/>
          </p:cNvSpPr>
          <p:nvPr>
            <p:ph type="sldNum" sz="quarter" idx="12"/>
          </p:nvPr>
        </p:nvSpPr>
        <p:spPr/>
        <p:txBody>
          <a:bodyPr/>
          <a:lstStyle/>
          <a:p>
            <a:fld id="{9977F6DB-5143-D646-A390-2D67BD32800D}" type="slidenum">
              <a:rPr lang="en-US" smtClean="0"/>
              <a:t>‹#›</a:t>
            </a:fld>
            <a:endParaRPr lang="en-US"/>
          </a:p>
        </p:txBody>
      </p:sp>
    </p:spTree>
    <p:extLst>
      <p:ext uri="{BB962C8B-B14F-4D97-AF65-F5344CB8AC3E}">
        <p14:creationId xmlns:p14="http://schemas.microsoft.com/office/powerpoint/2010/main" val="3300021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A2FB9-9EE8-EBB3-A9EF-A5F295C417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A0B437-2801-0653-F2E5-6D26E5ADD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205AC-A0C7-39DA-0BD0-18FE014ACF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A1B2A-F7D0-4548-B953-EB70D78E5B4E}" type="datetimeFigureOut">
              <a:rPr lang="en-US" smtClean="0"/>
              <a:t>11/29/23</a:t>
            </a:fld>
            <a:endParaRPr lang="en-US"/>
          </a:p>
        </p:txBody>
      </p:sp>
      <p:sp>
        <p:nvSpPr>
          <p:cNvPr id="5" name="Footer Placeholder 4">
            <a:extLst>
              <a:ext uri="{FF2B5EF4-FFF2-40B4-BE49-F238E27FC236}">
                <a16:creationId xmlns:a16="http://schemas.microsoft.com/office/drawing/2014/main" id="{DD00B501-5BF4-ED60-FDEF-C0C8DDEA3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4E7651-59C9-5C5B-DFFC-D5ADF69A6F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7F6DB-5143-D646-A390-2D67BD32800D}" type="slidenum">
              <a:rPr lang="en-US" smtClean="0"/>
              <a:t>‹#›</a:t>
            </a:fld>
            <a:endParaRPr lang="en-US"/>
          </a:p>
        </p:txBody>
      </p:sp>
    </p:spTree>
    <p:extLst>
      <p:ext uri="{BB962C8B-B14F-4D97-AF65-F5344CB8AC3E}">
        <p14:creationId xmlns:p14="http://schemas.microsoft.com/office/powerpoint/2010/main" val="3677692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FA6B9-9CD3-735F-A329-0C5B13F3B3CA}"/>
              </a:ext>
            </a:extLst>
          </p:cNvPr>
          <p:cNvSpPr>
            <a:spLocks noGrp="1"/>
          </p:cNvSpPr>
          <p:nvPr>
            <p:ph type="ctrTitle"/>
          </p:nvPr>
        </p:nvSpPr>
        <p:spPr>
          <a:xfrm>
            <a:off x="1622854" y="121466"/>
            <a:ext cx="9144000" cy="965929"/>
          </a:xfrm>
        </p:spPr>
        <p:txBody>
          <a:bodyPr/>
          <a:lstStyle/>
          <a:p>
            <a:r>
              <a:rPr lang="en-US" dirty="0">
                <a:solidFill>
                  <a:srgbClr val="7030A0"/>
                </a:solidFill>
                <a:latin typeface="Times New Roman" panose="02020603050405020304" pitchFamily="18" charset="0"/>
                <a:cs typeface="Times New Roman" panose="02020603050405020304" pitchFamily="18" charset="0"/>
              </a:rPr>
              <a:t>Design Pathways to Action</a:t>
            </a:r>
          </a:p>
        </p:txBody>
      </p:sp>
      <p:sp>
        <p:nvSpPr>
          <p:cNvPr id="3" name="Subtitle 2">
            <a:extLst>
              <a:ext uri="{FF2B5EF4-FFF2-40B4-BE49-F238E27FC236}">
                <a16:creationId xmlns:a16="http://schemas.microsoft.com/office/drawing/2014/main" id="{BDAA5E7F-6427-379A-F18A-1A153539D47A}"/>
              </a:ext>
            </a:extLst>
          </p:cNvPr>
          <p:cNvSpPr>
            <a:spLocks noGrp="1"/>
          </p:cNvSpPr>
          <p:nvPr>
            <p:ph type="subTitle" idx="1"/>
          </p:nvPr>
        </p:nvSpPr>
        <p:spPr>
          <a:xfrm>
            <a:off x="1622854" y="5556958"/>
            <a:ext cx="9144000" cy="965929"/>
          </a:xfrm>
        </p:spPr>
        <p:txBody>
          <a:bodyPr/>
          <a:lstStyle/>
          <a:p>
            <a:r>
              <a:rPr lang="en-US" dirty="0"/>
              <a:t>Principal Leadership Seminar</a:t>
            </a:r>
          </a:p>
          <a:p>
            <a:r>
              <a:rPr lang="en-US" dirty="0"/>
              <a:t>November 30, 2023</a:t>
            </a:r>
          </a:p>
        </p:txBody>
      </p:sp>
      <p:pic>
        <p:nvPicPr>
          <p:cNvPr id="5" name="Picture 4" descr="A close-up of a white figure&#10;&#10;Description automatically generated">
            <a:extLst>
              <a:ext uri="{FF2B5EF4-FFF2-40B4-BE49-F238E27FC236}">
                <a16:creationId xmlns:a16="http://schemas.microsoft.com/office/drawing/2014/main" id="{7C3514A8-D9ED-0888-FF7A-DA2AD2DF3EB4}"/>
              </a:ext>
            </a:extLst>
          </p:cNvPr>
          <p:cNvPicPr>
            <a:picLocks noChangeAspect="1"/>
          </p:cNvPicPr>
          <p:nvPr/>
        </p:nvPicPr>
        <p:blipFill>
          <a:blip r:embed="rId2"/>
          <a:stretch>
            <a:fillRect/>
          </a:stretch>
        </p:blipFill>
        <p:spPr>
          <a:xfrm>
            <a:off x="3268629" y="1262374"/>
            <a:ext cx="5654741" cy="4119605"/>
          </a:xfrm>
          <a:prstGeom prst="rect">
            <a:avLst/>
          </a:prstGeom>
        </p:spPr>
      </p:pic>
    </p:spTree>
    <p:extLst>
      <p:ext uri="{BB962C8B-B14F-4D97-AF65-F5344CB8AC3E}">
        <p14:creationId xmlns:p14="http://schemas.microsoft.com/office/powerpoint/2010/main" val="92540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8955-9E36-8424-FE0B-8D6DF95FAEA6}"/>
              </a:ext>
            </a:extLst>
          </p:cNvPr>
          <p:cNvSpPr>
            <a:spLocks noGrp="1"/>
          </p:cNvSpPr>
          <p:nvPr>
            <p:ph type="title"/>
          </p:nvPr>
        </p:nvSpPr>
        <p:spPr/>
        <p:txBody>
          <a:bodyPr>
            <a:noAutofit/>
          </a:bodyPr>
          <a:lstStyle/>
          <a:p>
            <a:pPr algn="ctr"/>
            <a:r>
              <a:rPr lang="en-US" sz="3200" dirty="0"/>
              <a:t>Facilitative leaders set their teams up for success by describing the “big picture” and providing a framework for planning and problem solving.</a:t>
            </a:r>
          </a:p>
        </p:txBody>
      </p:sp>
      <p:sp>
        <p:nvSpPr>
          <p:cNvPr id="5" name="Right Arrow 4">
            <a:extLst>
              <a:ext uri="{FF2B5EF4-FFF2-40B4-BE49-F238E27FC236}">
                <a16:creationId xmlns:a16="http://schemas.microsoft.com/office/drawing/2014/main" id="{289DA7F2-A101-E94C-E212-DE0A1B26CEFD}"/>
              </a:ext>
            </a:extLst>
          </p:cNvPr>
          <p:cNvSpPr/>
          <p:nvPr/>
        </p:nvSpPr>
        <p:spPr>
          <a:xfrm>
            <a:off x="3985054" y="2458994"/>
            <a:ext cx="4256903" cy="1940010"/>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9A23ABE-0062-9494-6DBA-4A56062C76D0}"/>
              </a:ext>
            </a:extLst>
          </p:cNvPr>
          <p:cNvSpPr/>
          <p:nvPr/>
        </p:nvSpPr>
        <p:spPr>
          <a:xfrm>
            <a:off x="929846" y="2113005"/>
            <a:ext cx="2767913" cy="263198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2DDAA1C-1B91-F92D-575F-D363976BA910}"/>
              </a:ext>
            </a:extLst>
          </p:cNvPr>
          <p:cNvSpPr/>
          <p:nvPr/>
        </p:nvSpPr>
        <p:spPr>
          <a:xfrm>
            <a:off x="8340809" y="1977081"/>
            <a:ext cx="2778211" cy="2767913"/>
          </a:xfrm>
          <a:prstGeom prst="ellipse">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156DDED-A5A3-F95B-8FB9-3F7261FF6643}"/>
              </a:ext>
            </a:extLst>
          </p:cNvPr>
          <p:cNvSpPr txBox="1"/>
          <p:nvPr/>
        </p:nvSpPr>
        <p:spPr>
          <a:xfrm>
            <a:off x="1217141" y="2922372"/>
            <a:ext cx="2193324" cy="830997"/>
          </a:xfrm>
          <a:prstGeom prst="rect">
            <a:avLst/>
          </a:prstGeom>
          <a:noFill/>
        </p:spPr>
        <p:txBody>
          <a:bodyPr wrap="square" rtlCol="0">
            <a:spAutoFit/>
          </a:bodyPr>
          <a:lstStyle/>
          <a:p>
            <a:pPr algn="ctr"/>
            <a:r>
              <a:rPr lang="en-US" sz="2400" b="1" dirty="0">
                <a:solidFill>
                  <a:schemeClr val="bg1"/>
                </a:solidFill>
              </a:rPr>
              <a:t>Where We are Now</a:t>
            </a:r>
          </a:p>
        </p:txBody>
      </p:sp>
      <p:sp>
        <p:nvSpPr>
          <p:cNvPr id="9" name="TextBox 8">
            <a:extLst>
              <a:ext uri="{FF2B5EF4-FFF2-40B4-BE49-F238E27FC236}">
                <a16:creationId xmlns:a16="http://schemas.microsoft.com/office/drawing/2014/main" id="{6D0FFDCD-802C-4218-19D3-3CB5F9817484}"/>
              </a:ext>
            </a:extLst>
          </p:cNvPr>
          <p:cNvSpPr txBox="1"/>
          <p:nvPr/>
        </p:nvSpPr>
        <p:spPr>
          <a:xfrm>
            <a:off x="8958649" y="2922372"/>
            <a:ext cx="1643448" cy="830997"/>
          </a:xfrm>
          <a:prstGeom prst="rect">
            <a:avLst/>
          </a:prstGeom>
          <a:noFill/>
        </p:spPr>
        <p:txBody>
          <a:bodyPr wrap="square" rtlCol="0">
            <a:spAutoFit/>
          </a:bodyPr>
          <a:lstStyle/>
          <a:p>
            <a:pPr algn="ctr"/>
            <a:r>
              <a:rPr lang="en-US" sz="2400" b="1" dirty="0">
                <a:solidFill>
                  <a:schemeClr val="bg1"/>
                </a:solidFill>
              </a:rPr>
              <a:t>Where We Want to Be</a:t>
            </a:r>
          </a:p>
        </p:txBody>
      </p:sp>
      <p:sp>
        <p:nvSpPr>
          <p:cNvPr id="10" name="TextBox 9">
            <a:extLst>
              <a:ext uri="{FF2B5EF4-FFF2-40B4-BE49-F238E27FC236}">
                <a16:creationId xmlns:a16="http://schemas.microsoft.com/office/drawing/2014/main" id="{F3057325-0FD5-E035-20BE-D8B94F1762A8}"/>
              </a:ext>
            </a:extLst>
          </p:cNvPr>
          <p:cNvSpPr txBox="1"/>
          <p:nvPr/>
        </p:nvSpPr>
        <p:spPr>
          <a:xfrm>
            <a:off x="4732637" y="2967334"/>
            <a:ext cx="1902940" cy="923330"/>
          </a:xfrm>
          <a:prstGeom prst="rect">
            <a:avLst/>
          </a:prstGeom>
          <a:noFill/>
        </p:spPr>
        <p:txBody>
          <a:bodyPr wrap="square" rtlCol="0">
            <a:spAutoFit/>
          </a:bodyPr>
          <a:lstStyle/>
          <a:p>
            <a:pPr algn="ctr"/>
            <a:r>
              <a:rPr lang="en-US" b="1" dirty="0">
                <a:solidFill>
                  <a:schemeClr val="bg1"/>
                </a:solidFill>
              </a:rPr>
              <a:t>How Do We Get From Here to There</a:t>
            </a:r>
          </a:p>
        </p:txBody>
      </p:sp>
    </p:spTree>
    <p:extLst>
      <p:ext uri="{BB962C8B-B14F-4D97-AF65-F5344CB8AC3E}">
        <p14:creationId xmlns:p14="http://schemas.microsoft.com/office/powerpoint/2010/main" val="254489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C44D9-9A1C-1D1D-8F05-5ED4C5ABA92C}"/>
              </a:ext>
            </a:extLst>
          </p:cNvPr>
          <p:cNvSpPr>
            <a:spLocks noGrp="1"/>
          </p:cNvSpPr>
          <p:nvPr>
            <p:ph type="title"/>
          </p:nvPr>
        </p:nvSpPr>
        <p:spPr>
          <a:xfrm>
            <a:off x="838200" y="365126"/>
            <a:ext cx="10515600" cy="796410"/>
          </a:xfrm>
        </p:spPr>
        <p:txBody>
          <a:bodyPr/>
          <a:lstStyle/>
          <a:p>
            <a:pPr algn="ctr"/>
            <a:r>
              <a:rPr lang="en-US" b="1" dirty="0"/>
              <a:t>Designing a Pathway to Action</a:t>
            </a:r>
          </a:p>
        </p:txBody>
      </p:sp>
      <p:pic>
        <p:nvPicPr>
          <p:cNvPr id="4" name="Picture 3" descr="A diagram of a solution process&#10;&#10;Description automatically generated">
            <a:extLst>
              <a:ext uri="{FF2B5EF4-FFF2-40B4-BE49-F238E27FC236}">
                <a16:creationId xmlns:a16="http://schemas.microsoft.com/office/drawing/2014/main" id="{41B726DA-11F5-84F8-BF2E-05346DFFA311}"/>
              </a:ext>
            </a:extLst>
          </p:cNvPr>
          <p:cNvPicPr>
            <a:picLocks noChangeAspect="1"/>
          </p:cNvPicPr>
          <p:nvPr/>
        </p:nvPicPr>
        <p:blipFill>
          <a:blip r:embed="rId2"/>
          <a:stretch>
            <a:fillRect/>
          </a:stretch>
        </p:blipFill>
        <p:spPr>
          <a:xfrm>
            <a:off x="0" y="1690688"/>
            <a:ext cx="7648146" cy="4901277"/>
          </a:xfrm>
          <a:prstGeom prst="rect">
            <a:avLst/>
          </a:prstGeom>
        </p:spPr>
      </p:pic>
      <p:sp>
        <p:nvSpPr>
          <p:cNvPr id="5" name="TextBox 4">
            <a:extLst>
              <a:ext uri="{FF2B5EF4-FFF2-40B4-BE49-F238E27FC236}">
                <a16:creationId xmlns:a16="http://schemas.microsoft.com/office/drawing/2014/main" id="{4A815DE1-C3DF-893F-2B04-BC3B16E45112}"/>
              </a:ext>
            </a:extLst>
          </p:cNvPr>
          <p:cNvSpPr txBox="1"/>
          <p:nvPr/>
        </p:nvSpPr>
        <p:spPr>
          <a:xfrm>
            <a:off x="7648146" y="1544596"/>
            <a:ext cx="4276124" cy="923330"/>
          </a:xfrm>
          <a:prstGeom prst="rect">
            <a:avLst/>
          </a:prstGeom>
          <a:noFill/>
        </p:spPr>
        <p:txBody>
          <a:bodyPr wrap="square" rtlCol="0">
            <a:spAutoFit/>
          </a:bodyPr>
          <a:lstStyle/>
          <a:p>
            <a:r>
              <a:rPr lang="en-US" b="1" dirty="0"/>
              <a:t>What it is:  </a:t>
            </a:r>
            <a:r>
              <a:rPr lang="en-US" dirty="0"/>
              <a:t>a planning tool to plan out work in a way that encourages collaboration and maximum appropriate involvement.</a:t>
            </a:r>
          </a:p>
        </p:txBody>
      </p:sp>
      <p:sp>
        <p:nvSpPr>
          <p:cNvPr id="6" name="TextBox 5">
            <a:extLst>
              <a:ext uri="{FF2B5EF4-FFF2-40B4-BE49-F238E27FC236}">
                <a16:creationId xmlns:a16="http://schemas.microsoft.com/office/drawing/2014/main" id="{745F66DB-CECC-C3C3-6858-819A38D4FD9C}"/>
              </a:ext>
            </a:extLst>
          </p:cNvPr>
          <p:cNvSpPr txBox="1"/>
          <p:nvPr/>
        </p:nvSpPr>
        <p:spPr>
          <a:xfrm>
            <a:off x="7648146" y="4384461"/>
            <a:ext cx="4276124" cy="2031325"/>
          </a:xfrm>
          <a:prstGeom prst="rect">
            <a:avLst/>
          </a:prstGeom>
          <a:noFill/>
        </p:spPr>
        <p:txBody>
          <a:bodyPr wrap="square" rtlCol="0">
            <a:spAutoFit/>
          </a:bodyPr>
          <a:lstStyle/>
          <a:p>
            <a:r>
              <a:rPr lang="en-US" b="1" dirty="0"/>
              <a:t>How it works:  </a:t>
            </a:r>
            <a:r>
              <a:rPr lang="en-US" dirty="0"/>
              <a:t>The pathway to action organizes the collaborative planning process into five stages or spaces.  In each space team members reach specific understanding and agreement.  With each new agreement, the team moves closer to its goals.</a:t>
            </a:r>
          </a:p>
        </p:txBody>
      </p:sp>
      <p:sp>
        <p:nvSpPr>
          <p:cNvPr id="7" name="TextBox 6">
            <a:extLst>
              <a:ext uri="{FF2B5EF4-FFF2-40B4-BE49-F238E27FC236}">
                <a16:creationId xmlns:a16="http://schemas.microsoft.com/office/drawing/2014/main" id="{30E6A5B5-FA23-6366-532F-61DB20B8C0D2}"/>
              </a:ext>
            </a:extLst>
          </p:cNvPr>
          <p:cNvSpPr txBox="1"/>
          <p:nvPr/>
        </p:nvSpPr>
        <p:spPr>
          <a:xfrm>
            <a:off x="7648145" y="2614018"/>
            <a:ext cx="4276123" cy="1477328"/>
          </a:xfrm>
          <a:prstGeom prst="rect">
            <a:avLst/>
          </a:prstGeom>
          <a:noFill/>
        </p:spPr>
        <p:txBody>
          <a:bodyPr wrap="square" rtlCol="0">
            <a:spAutoFit/>
          </a:bodyPr>
          <a:lstStyle/>
          <a:p>
            <a:r>
              <a:rPr lang="en-US" b="1" dirty="0"/>
              <a:t>It is also:  </a:t>
            </a:r>
            <a:r>
              <a:rPr lang="en-US" dirty="0"/>
              <a:t>an assessment tool for determining at any time in a project or work session:  (1) Where the team’s attention is currently focused, and (2) What the team should focus on next.</a:t>
            </a:r>
          </a:p>
        </p:txBody>
      </p:sp>
    </p:spTree>
    <p:extLst>
      <p:ext uri="{BB962C8B-B14F-4D97-AF65-F5344CB8AC3E}">
        <p14:creationId xmlns:p14="http://schemas.microsoft.com/office/powerpoint/2010/main" val="351918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A763B-CC81-1A85-9A24-82DD350C0E19}"/>
              </a:ext>
            </a:extLst>
          </p:cNvPr>
          <p:cNvSpPr>
            <a:spLocks noGrp="1"/>
          </p:cNvSpPr>
          <p:nvPr>
            <p:ph type="title"/>
          </p:nvPr>
        </p:nvSpPr>
        <p:spPr>
          <a:xfrm>
            <a:off x="1011194" y="93277"/>
            <a:ext cx="10515600" cy="821124"/>
          </a:xfrm>
        </p:spPr>
        <p:txBody>
          <a:bodyPr/>
          <a:lstStyle/>
          <a:p>
            <a:pPr algn="ctr"/>
            <a:r>
              <a:rPr lang="en-US" dirty="0"/>
              <a:t>Pathway to Action Information Guide</a:t>
            </a:r>
          </a:p>
        </p:txBody>
      </p:sp>
      <p:pic>
        <p:nvPicPr>
          <p:cNvPr id="3" name="Picture 2" descr="A diagram of a solution process&#10;&#10;Description automatically generated">
            <a:extLst>
              <a:ext uri="{FF2B5EF4-FFF2-40B4-BE49-F238E27FC236}">
                <a16:creationId xmlns:a16="http://schemas.microsoft.com/office/drawing/2014/main" id="{BD2A8BDE-99C3-C543-47D9-AFF5DF3B547C}"/>
              </a:ext>
            </a:extLst>
          </p:cNvPr>
          <p:cNvPicPr>
            <a:picLocks noChangeAspect="1"/>
          </p:cNvPicPr>
          <p:nvPr/>
        </p:nvPicPr>
        <p:blipFill>
          <a:blip r:embed="rId2"/>
          <a:stretch>
            <a:fillRect/>
          </a:stretch>
        </p:blipFill>
        <p:spPr>
          <a:xfrm>
            <a:off x="3119351" y="2152303"/>
            <a:ext cx="5546724" cy="3470021"/>
          </a:xfrm>
          <a:prstGeom prst="rect">
            <a:avLst/>
          </a:prstGeom>
        </p:spPr>
      </p:pic>
      <p:sp>
        <p:nvSpPr>
          <p:cNvPr id="4" name="TextBox 3">
            <a:extLst>
              <a:ext uri="{FF2B5EF4-FFF2-40B4-BE49-F238E27FC236}">
                <a16:creationId xmlns:a16="http://schemas.microsoft.com/office/drawing/2014/main" id="{4381B561-FD07-8519-464B-C4194D43732E}"/>
              </a:ext>
            </a:extLst>
          </p:cNvPr>
          <p:cNvSpPr txBox="1"/>
          <p:nvPr/>
        </p:nvSpPr>
        <p:spPr>
          <a:xfrm>
            <a:off x="148280" y="3152085"/>
            <a:ext cx="2790567" cy="1631216"/>
          </a:xfrm>
          <a:prstGeom prst="rect">
            <a:avLst/>
          </a:prstGeom>
          <a:noFill/>
        </p:spPr>
        <p:txBody>
          <a:bodyPr wrap="square" rtlCol="0">
            <a:spAutoFit/>
          </a:bodyPr>
          <a:lstStyle/>
          <a:p>
            <a:r>
              <a:rPr lang="en-US" sz="2000" b="1" dirty="0"/>
              <a:t>Pathway Design Space:  </a:t>
            </a:r>
            <a:r>
              <a:rPr lang="en-US" sz="2000" dirty="0"/>
              <a:t>Agreement on the pathway and process for moving through the spaces</a:t>
            </a:r>
          </a:p>
        </p:txBody>
      </p:sp>
      <p:sp>
        <p:nvSpPr>
          <p:cNvPr id="5" name="TextBox 4">
            <a:extLst>
              <a:ext uri="{FF2B5EF4-FFF2-40B4-BE49-F238E27FC236}">
                <a16:creationId xmlns:a16="http://schemas.microsoft.com/office/drawing/2014/main" id="{1A7623AC-EA79-AC01-5A40-9743458671D9}"/>
              </a:ext>
            </a:extLst>
          </p:cNvPr>
          <p:cNvSpPr txBox="1"/>
          <p:nvPr/>
        </p:nvSpPr>
        <p:spPr>
          <a:xfrm>
            <a:off x="3805881" y="5709003"/>
            <a:ext cx="3212756" cy="1015663"/>
          </a:xfrm>
          <a:prstGeom prst="rect">
            <a:avLst/>
          </a:prstGeom>
          <a:noFill/>
        </p:spPr>
        <p:txBody>
          <a:bodyPr wrap="square" rtlCol="0">
            <a:spAutoFit/>
          </a:bodyPr>
          <a:lstStyle/>
          <a:p>
            <a:r>
              <a:rPr lang="en-US" sz="2000" b="1" dirty="0"/>
              <a:t>Problem Space:  </a:t>
            </a:r>
            <a:r>
              <a:rPr lang="en-US" sz="2000" dirty="0"/>
              <a:t>Agreement on what the problem is and why it exists</a:t>
            </a:r>
          </a:p>
        </p:txBody>
      </p:sp>
      <p:sp>
        <p:nvSpPr>
          <p:cNvPr id="6" name="TextBox 5">
            <a:extLst>
              <a:ext uri="{FF2B5EF4-FFF2-40B4-BE49-F238E27FC236}">
                <a16:creationId xmlns:a16="http://schemas.microsoft.com/office/drawing/2014/main" id="{BE6FD0B9-B72C-538E-B7EF-E0EFB081B247}"/>
              </a:ext>
            </a:extLst>
          </p:cNvPr>
          <p:cNvSpPr txBox="1"/>
          <p:nvPr/>
        </p:nvSpPr>
        <p:spPr>
          <a:xfrm>
            <a:off x="2014151" y="1136640"/>
            <a:ext cx="2891481" cy="1015663"/>
          </a:xfrm>
          <a:prstGeom prst="rect">
            <a:avLst/>
          </a:prstGeom>
          <a:noFill/>
        </p:spPr>
        <p:txBody>
          <a:bodyPr wrap="square" rtlCol="0">
            <a:spAutoFit/>
          </a:bodyPr>
          <a:lstStyle/>
          <a:p>
            <a:r>
              <a:rPr lang="en-US" sz="2000" b="1" dirty="0"/>
              <a:t>Vision Space:  </a:t>
            </a:r>
            <a:r>
              <a:rPr lang="en-US" sz="2000" dirty="0"/>
              <a:t>Agreement on an image of the ideal future state</a:t>
            </a:r>
          </a:p>
        </p:txBody>
      </p:sp>
      <p:sp>
        <p:nvSpPr>
          <p:cNvPr id="7" name="TextBox 6">
            <a:extLst>
              <a:ext uri="{FF2B5EF4-FFF2-40B4-BE49-F238E27FC236}">
                <a16:creationId xmlns:a16="http://schemas.microsoft.com/office/drawing/2014/main" id="{B8983BA3-D215-F0F6-7D24-28768CB0A181}"/>
              </a:ext>
            </a:extLst>
          </p:cNvPr>
          <p:cNvSpPr txBox="1"/>
          <p:nvPr/>
        </p:nvSpPr>
        <p:spPr>
          <a:xfrm>
            <a:off x="6697362" y="1136640"/>
            <a:ext cx="3385752" cy="1015663"/>
          </a:xfrm>
          <a:prstGeom prst="rect">
            <a:avLst/>
          </a:prstGeom>
          <a:noFill/>
        </p:spPr>
        <p:txBody>
          <a:bodyPr wrap="square" rtlCol="0">
            <a:spAutoFit/>
          </a:bodyPr>
          <a:lstStyle/>
          <a:p>
            <a:r>
              <a:rPr lang="en-US" sz="2000" b="1" dirty="0"/>
              <a:t>Solution Space:  </a:t>
            </a:r>
            <a:r>
              <a:rPr lang="en-US" sz="2000" dirty="0"/>
              <a:t>Agreement on a solution(s) that everyone is willing to support</a:t>
            </a:r>
          </a:p>
        </p:txBody>
      </p:sp>
      <p:sp>
        <p:nvSpPr>
          <p:cNvPr id="8" name="TextBox 7">
            <a:extLst>
              <a:ext uri="{FF2B5EF4-FFF2-40B4-BE49-F238E27FC236}">
                <a16:creationId xmlns:a16="http://schemas.microsoft.com/office/drawing/2014/main" id="{C653E66D-9EA9-6ADF-A9C6-56D3FEC31E22}"/>
              </a:ext>
            </a:extLst>
          </p:cNvPr>
          <p:cNvSpPr txBox="1"/>
          <p:nvPr/>
        </p:nvSpPr>
        <p:spPr>
          <a:xfrm>
            <a:off x="8954532" y="2701574"/>
            <a:ext cx="2772032" cy="1938992"/>
          </a:xfrm>
          <a:prstGeom prst="rect">
            <a:avLst/>
          </a:prstGeom>
          <a:noFill/>
        </p:spPr>
        <p:txBody>
          <a:bodyPr wrap="square" rtlCol="0">
            <a:spAutoFit/>
          </a:bodyPr>
          <a:lstStyle/>
          <a:p>
            <a:r>
              <a:rPr lang="en-US" sz="2000" b="1" dirty="0"/>
              <a:t>Implementation Space: </a:t>
            </a:r>
            <a:r>
              <a:rPr lang="en-US" sz="2000" dirty="0"/>
              <a:t>Agreement on an action plan for implementing the decision.  Also includes carrying out the action plan.</a:t>
            </a:r>
          </a:p>
        </p:txBody>
      </p:sp>
    </p:spTree>
    <p:extLst>
      <p:ext uri="{BB962C8B-B14F-4D97-AF65-F5344CB8AC3E}">
        <p14:creationId xmlns:p14="http://schemas.microsoft.com/office/powerpoint/2010/main" val="165160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CF41-4DCC-9043-51F4-D14E09926755}"/>
              </a:ext>
            </a:extLst>
          </p:cNvPr>
          <p:cNvSpPr>
            <a:spLocks noGrp="1"/>
          </p:cNvSpPr>
          <p:nvPr>
            <p:ph type="title"/>
          </p:nvPr>
        </p:nvSpPr>
        <p:spPr>
          <a:xfrm>
            <a:off x="838200" y="365126"/>
            <a:ext cx="10515600" cy="821124"/>
          </a:xfrm>
        </p:spPr>
        <p:txBody>
          <a:bodyPr/>
          <a:lstStyle/>
          <a:p>
            <a:pPr algn="ctr"/>
            <a:r>
              <a:rPr lang="en-US" b="1" dirty="0"/>
              <a:t>Sample Pathways</a:t>
            </a:r>
          </a:p>
        </p:txBody>
      </p:sp>
      <p:pic>
        <p:nvPicPr>
          <p:cNvPr id="3" name="Picture 2">
            <a:extLst>
              <a:ext uri="{FF2B5EF4-FFF2-40B4-BE49-F238E27FC236}">
                <a16:creationId xmlns:a16="http://schemas.microsoft.com/office/drawing/2014/main" id="{1A104835-F2B2-7718-AFE5-C4355B8B7D30}"/>
              </a:ext>
            </a:extLst>
          </p:cNvPr>
          <p:cNvPicPr>
            <a:picLocks noChangeAspect="1"/>
          </p:cNvPicPr>
          <p:nvPr/>
        </p:nvPicPr>
        <p:blipFill>
          <a:blip r:embed="rId2"/>
          <a:stretch>
            <a:fillRect/>
          </a:stretch>
        </p:blipFill>
        <p:spPr>
          <a:xfrm>
            <a:off x="1070060" y="2056873"/>
            <a:ext cx="3971496" cy="2744253"/>
          </a:xfrm>
          <a:prstGeom prst="rect">
            <a:avLst/>
          </a:prstGeom>
        </p:spPr>
      </p:pic>
      <p:pic>
        <p:nvPicPr>
          <p:cNvPr id="4" name="Picture 3">
            <a:extLst>
              <a:ext uri="{FF2B5EF4-FFF2-40B4-BE49-F238E27FC236}">
                <a16:creationId xmlns:a16="http://schemas.microsoft.com/office/drawing/2014/main" id="{6B20A4DD-4DE4-3F80-0312-5B3589255221}"/>
              </a:ext>
            </a:extLst>
          </p:cNvPr>
          <p:cNvPicPr>
            <a:picLocks noChangeAspect="1"/>
          </p:cNvPicPr>
          <p:nvPr/>
        </p:nvPicPr>
        <p:blipFill>
          <a:blip r:embed="rId3"/>
          <a:stretch>
            <a:fillRect/>
          </a:stretch>
        </p:blipFill>
        <p:spPr>
          <a:xfrm>
            <a:off x="6754170" y="2127244"/>
            <a:ext cx="3913666" cy="2603512"/>
          </a:xfrm>
          <a:prstGeom prst="rect">
            <a:avLst/>
          </a:prstGeom>
        </p:spPr>
      </p:pic>
    </p:spTree>
    <p:extLst>
      <p:ext uri="{BB962C8B-B14F-4D97-AF65-F5344CB8AC3E}">
        <p14:creationId xmlns:p14="http://schemas.microsoft.com/office/powerpoint/2010/main" val="4553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1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CF41-4DCC-9043-51F4-D14E09926755}"/>
              </a:ext>
            </a:extLst>
          </p:cNvPr>
          <p:cNvSpPr>
            <a:spLocks noGrp="1"/>
          </p:cNvSpPr>
          <p:nvPr>
            <p:ph type="title"/>
          </p:nvPr>
        </p:nvSpPr>
        <p:spPr>
          <a:xfrm>
            <a:off x="838200" y="365126"/>
            <a:ext cx="10515600" cy="821124"/>
          </a:xfrm>
        </p:spPr>
        <p:txBody>
          <a:bodyPr/>
          <a:lstStyle/>
          <a:p>
            <a:pPr algn="ctr"/>
            <a:r>
              <a:rPr lang="en-US" b="1" dirty="0"/>
              <a:t>Sample Pathways</a:t>
            </a:r>
          </a:p>
        </p:txBody>
      </p:sp>
      <p:pic>
        <p:nvPicPr>
          <p:cNvPr id="4" name="Picture 3" descr="A diagram of arrows and a circle&#10;&#10;Description automatically generated">
            <a:extLst>
              <a:ext uri="{FF2B5EF4-FFF2-40B4-BE49-F238E27FC236}">
                <a16:creationId xmlns:a16="http://schemas.microsoft.com/office/drawing/2014/main" id="{6218376D-0905-70D7-E25F-4BEB6330CD7F}"/>
              </a:ext>
            </a:extLst>
          </p:cNvPr>
          <p:cNvPicPr>
            <a:picLocks noChangeAspect="1"/>
          </p:cNvPicPr>
          <p:nvPr/>
        </p:nvPicPr>
        <p:blipFill>
          <a:blip r:embed="rId2"/>
          <a:stretch>
            <a:fillRect/>
          </a:stretch>
        </p:blipFill>
        <p:spPr>
          <a:xfrm>
            <a:off x="736427" y="2034746"/>
            <a:ext cx="4164887" cy="2788508"/>
          </a:xfrm>
          <a:prstGeom prst="rect">
            <a:avLst/>
          </a:prstGeom>
        </p:spPr>
      </p:pic>
      <p:pic>
        <p:nvPicPr>
          <p:cNvPr id="6" name="Picture 5" descr="A diagram of a diagram&#10;&#10;Description automatically generated">
            <a:extLst>
              <a:ext uri="{FF2B5EF4-FFF2-40B4-BE49-F238E27FC236}">
                <a16:creationId xmlns:a16="http://schemas.microsoft.com/office/drawing/2014/main" id="{0015EBA5-D7F2-009B-E0B8-329A9B1A4316}"/>
              </a:ext>
            </a:extLst>
          </p:cNvPr>
          <p:cNvPicPr>
            <a:picLocks noChangeAspect="1"/>
          </p:cNvPicPr>
          <p:nvPr/>
        </p:nvPicPr>
        <p:blipFill>
          <a:blip r:embed="rId3"/>
          <a:stretch>
            <a:fillRect/>
          </a:stretch>
        </p:blipFill>
        <p:spPr>
          <a:xfrm>
            <a:off x="6309324" y="2034745"/>
            <a:ext cx="4164887" cy="2788508"/>
          </a:xfrm>
          <a:prstGeom prst="rect">
            <a:avLst/>
          </a:prstGeom>
        </p:spPr>
      </p:pic>
    </p:spTree>
    <p:extLst>
      <p:ext uri="{BB962C8B-B14F-4D97-AF65-F5344CB8AC3E}">
        <p14:creationId xmlns:p14="http://schemas.microsoft.com/office/powerpoint/2010/main" val="19464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649C0-5BBE-C3D2-C450-D1EE94D21D8F}"/>
              </a:ext>
            </a:extLst>
          </p:cNvPr>
          <p:cNvSpPr>
            <a:spLocks noGrp="1"/>
          </p:cNvSpPr>
          <p:nvPr>
            <p:ph type="title"/>
          </p:nvPr>
        </p:nvSpPr>
        <p:spPr/>
        <p:txBody>
          <a:bodyPr/>
          <a:lstStyle/>
          <a:p>
            <a:pPr algn="ctr"/>
            <a:r>
              <a:rPr lang="en-US" b="1" dirty="0"/>
              <a:t>Exercise:  Designing a Pathway to Action</a:t>
            </a:r>
          </a:p>
        </p:txBody>
      </p:sp>
      <p:pic>
        <p:nvPicPr>
          <p:cNvPr id="6" name="Picture 5" descr="A form with text and a box&#10;&#10;Description automatically generated with medium confidence">
            <a:extLst>
              <a:ext uri="{FF2B5EF4-FFF2-40B4-BE49-F238E27FC236}">
                <a16:creationId xmlns:a16="http://schemas.microsoft.com/office/drawing/2014/main" id="{560B138D-FEA0-85E4-7530-F4DD0618FD84}"/>
              </a:ext>
            </a:extLst>
          </p:cNvPr>
          <p:cNvPicPr>
            <a:picLocks noChangeAspect="1"/>
          </p:cNvPicPr>
          <p:nvPr/>
        </p:nvPicPr>
        <p:blipFill>
          <a:blip r:embed="rId2"/>
          <a:stretch>
            <a:fillRect/>
          </a:stretch>
        </p:blipFill>
        <p:spPr>
          <a:xfrm>
            <a:off x="3075459" y="1690688"/>
            <a:ext cx="5598984" cy="4696516"/>
          </a:xfrm>
          <a:prstGeom prst="rect">
            <a:avLst/>
          </a:prstGeom>
        </p:spPr>
      </p:pic>
    </p:spTree>
    <p:extLst>
      <p:ext uri="{BB962C8B-B14F-4D97-AF65-F5344CB8AC3E}">
        <p14:creationId xmlns:p14="http://schemas.microsoft.com/office/powerpoint/2010/main" val="229161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FC35A-3D68-6375-D6D0-6D4576421952}"/>
              </a:ext>
            </a:extLst>
          </p:cNvPr>
          <p:cNvSpPr>
            <a:spLocks noGrp="1"/>
          </p:cNvSpPr>
          <p:nvPr>
            <p:ph type="title"/>
          </p:nvPr>
        </p:nvSpPr>
        <p:spPr/>
        <p:txBody>
          <a:bodyPr/>
          <a:lstStyle/>
          <a:p>
            <a:r>
              <a:rPr lang="en-US" b="1" dirty="0">
                <a:solidFill>
                  <a:srgbClr val="7030A0"/>
                </a:solidFill>
              </a:rPr>
              <a:t>Bonus Slide:  </a:t>
            </a:r>
            <a:r>
              <a:rPr lang="en-US" dirty="0">
                <a:solidFill>
                  <a:srgbClr val="7030A0"/>
                </a:solidFill>
              </a:rPr>
              <a:t>Meetings are Milestone Along the Pathway to Action</a:t>
            </a:r>
          </a:p>
        </p:txBody>
      </p:sp>
      <p:pic>
        <p:nvPicPr>
          <p:cNvPr id="4" name="Picture 3" descr="A white background with black text&#10;&#10;Description automatically generated">
            <a:extLst>
              <a:ext uri="{FF2B5EF4-FFF2-40B4-BE49-F238E27FC236}">
                <a16:creationId xmlns:a16="http://schemas.microsoft.com/office/drawing/2014/main" id="{6ABFA3CE-C9CC-840A-CC9A-EFF26BAD409F}"/>
              </a:ext>
            </a:extLst>
          </p:cNvPr>
          <p:cNvPicPr>
            <a:picLocks noChangeAspect="1"/>
          </p:cNvPicPr>
          <p:nvPr/>
        </p:nvPicPr>
        <p:blipFill>
          <a:blip r:embed="rId2"/>
          <a:stretch>
            <a:fillRect/>
          </a:stretch>
        </p:blipFill>
        <p:spPr>
          <a:xfrm>
            <a:off x="1055570" y="2150077"/>
            <a:ext cx="10727113" cy="3880020"/>
          </a:xfrm>
          <a:prstGeom prst="rect">
            <a:avLst/>
          </a:prstGeom>
        </p:spPr>
      </p:pic>
    </p:spTree>
    <p:extLst>
      <p:ext uri="{BB962C8B-B14F-4D97-AF65-F5344CB8AC3E}">
        <p14:creationId xmlns:p14="http://schemas.microsoft.com/office/powerpoint/2010/main" val="97101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269</Words>
  <Application>Microsoft Macintosh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Design Pathways to Action</vt:lpstr>
      <vt:lpstr>Facilitative leaders set their teams up for success by describing the “big picture” and providing a framework for planning and problem solving.</vt:lpstr>
      <vt:lpstr>Designing a Pathway to Action</vt:lpstr>
      <vt:lpstr>Pathway to Action Information Guide</vt:lpstr>
      <vt:lpstr>Sample Pathways</vt:lpstr>
      <vt:lpstr>Sample Pathways</vt:lpstr>
      <vt:lpstr>Exercise:  Designing a Pathway to Action</vt:lpstr>
      <vt:lpstr>Bonus Slide:  Meetings are Milestone Along the Pathway to 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Pathways to Action</dc:title>
  <dc:creator>Brian Kittleson</dc:creator>
  <cp:lastModifiedBy>Brian Kittleson</cp:lastModifiedBy>
  <cp:revision>2</cp:revision>
  <dcterms:created xsi:type="dcterms:W3CDTF">2023-11-29T20:49:59Z</dcterms:created>
  <dcterms:modified xsi:type="dcterms:W3CDTF">2023-11-29T22:56:40Z</dcterms:modified>
</cp:coreProperties>
</file>