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sldIdLst>
    <p:sldId id="283" r:id="rId6"/>
    <p:sldId id="284" r:id="rId7"/>
    <p:sldId id="256" r:id="rId8"/>
    <p:sldId id="257" r:id="rId9"/>
    <p:sldId id="258" r:id="rId10"/>
    <p:sldId id="259" r:id="rId11"/>
    <p:sldId id="261" r:id="rId12"/>
    <p:sldId id="262" r:id="rId13"/>
    <p:sldId id="264" r:id="rId14"/>
    <p:sldId id="267" r:id="rId15"/>
    <p:sldId id="268" r:id="rId16"/>
    <p:sldId id="269" r:id="rId17"/>
    <p:sldId id="265" r:id="rId18"/>
    <p:sldId id="266" r:id="rId19"/>
    <p:sldId id="263" r:id="rId20"/>
    <p:sldId id="271" r:id="rId21"/>
    <p:sldId id="273" r:id="rId22"/>
    <p:sldId id="274" r:id="rId23"/>
    <p:sldId id="272" r:id="rId24"/>
    <p:sldId id="270" r:id="rId25"/>
    <p:sldId id="260" r:id="rId26"/>
    <p:sldId id="278" r:id="rId27"/>
    <p:sldId id="287" r:id="rId28"/>
    <p:sldId id="291" r:id="rId29"/>
    <p:sldId id="296" r:id="rId30"/>
    <p:sldId id="297" r:id="rId31"/>
    <p:sldId id="294" r:id="rId32"/>
    <p:sldId id="285" r:id="rId33"/>
    <p:sldId id="295" r:id="rId34"/>
    <p:sldId id="298" r:id="rId35"/>
    <p:sldId id="288" r:id="rId36"/>
    <p:sldId id="286" r:id="rId37"/>
    <p:sldId id="275" r:id="rId38"/>
    <p:sldId id="276" r:id="rId39"/>
    <p:sldId id="289" r:id="rId40"/>
    <p:sldId id="29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5"/>
    <p:restoredTop sz="87293" autoAdjust="0"/>
  </p:normalViewPr>
  <p:slideViewPr>
    <p:cSldViewPr>
      <p:cViewPr varScale="1">
        <p:scale>
          <a:sx n="109" d="100"/>
          <a:sy n="109" d="100"/>
        </p:scale>
        <p:origin x="792"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0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A13DC-86F3-4E82-A6CE-503AB1AECF98}" type="datetimeFigureOut">
              <a:rPr lang="en-US" smtClean="0"/>
              <a:pPr/>
              <a:t>6/14/18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C7C6B-42B4-48D3-AF72-7F13AD47062C}" type="slidenum">
              <a:rPr lang="en-US" smtClean="0"/>
              <a:pPr/>
              <a:t>‹#›</a:t>
            </a:fld>
            <a:endParaRPr lang="en-US"/>
          </a:p>
        </p:txBody>
      </p:sp>
    </p:spTree>
    <p:extLst>
      <p:ext uri="{BB962C8B-B14F-4D97-AF65-F5344CB8AC3E}">
        <p14:creationId xmlns:p14="http://schemas.microsoft.com/office/powerpoint/2010/main" val="23002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511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Carol </a:t>
            </a:r>
            <a:r>
              <a:rPr lang="en-US" dirty="0" err="1">
                <a:latin typeface="Arial" pitchFamily="34" charset="0"/>
              </a:rPr>
              <a:t>Dweck</a:t>
            </a:r>
            <a:r>
              <a:rPr lang="en-US" dirty="0">
                <a:latin typeface="Arial" pitchFamily="34" charset="0"/>
              </a:rPr>
              <a:t> is  a social scientist and the author of a book entitled Mindset.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itchFamily="34" charset="0"/>
              </a:rPr>
              <a:t>In her</a:t>
            </a:r>
            <a:r>
              <a:rPr lang="en-US" u="none" baseline="0" dirty="0">
                <a:latin typeface="Arial" pitchFamily="34" charset="0"/>
              </a:rPr>
              <a:t> research she identifies and discusses two mindsets which she terms “fixed” 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latin typeface="Arial" pitchFamily="34" charset="0"/>
              </a:rPr>
              <a:t>The “fixed” or “growth” mindset manifests in all ages and all life settings such as work, school, and relationships.</a:t>
            </a:r>
            <a:endParaRPr lang="en-US" u="none" dirty="0">
              <a:latin typeface="Arial"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01EC7C6B-42B4-48D3-AF72-7F13AD47062C}" type="slidenum">
              <a:rPr lang="en-US" smtClean="0"/>
              <a:pPr/>
              <a:t>10</a:t>
            </a:fld>
            <a:endParaRPr lang="en-US"/>
          </a:p>
        </p:txBody>
      </p:sp>
    </p:spTree>
    <p:extLst>
      <p:ext uri="{BB962C8B-B14F-4D97-AF65-F5344CB8AC3E}">
        <p14:creationId xmlns:p14="http://schemas.microsoft.com/office/powerpoint/2010/main" val="49022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Fixed mindsets believe that if they have to “work” at improving it means they are lacking in basic intelligence</a:t>
            </a:r>
            <a:r>
              <a:rPr lang="en-US" baseline="0" dirty="0"/>
              <a:t> or ability.  </a:t>
            </a:r>
          </a:p>
          <a:p>
            <a:endParaRPr lang="en-US" baseline="0" dirty="0"/>
          </a:p>
          <a:p>
            <a:r>
              <a:rPr lang="en-US" dirty="0">
                <a:latin typeface="Arial" pitchFamily="34" charset="0"/>
              </a:rPr>
              <a:t>For the fixed mindset, every situation calls for a confirmation of their intelligence, personality, or character.</a:t>
            </a:r>
          </a:p>
          <a:p>
            <a:endParaRPr lang="en-US" dirty="0">
              <a:latin typeface="Arial" pitchFamily="34" charset="0"/>
            </a:endParaRPr>
          </a:p>
          <a:p>
            <a:r>
              <a:rPr lang="en-US" dirty="0">
                <a:latin typeface="Arial" pitchFamily="34" charset="0"/>
              </a:rPr>
              <a:t>Every situation is evaluated: Will I succeed or fail?  Will I look smart or dumb? Will I be accepted or rejected? Will I feel like a winner or a loser?</a:t>
            </a:r>
          </a:p>
          <a:p>
            <a:endParaRPr lang="en-US" dirty="0">
              <a:latin typeface="Arial" pitchFamily="34" charset="0"/>
            </a:endParaRPr>
          </a:p>
          <a:p>
            <a:endParaRPr lang="en-US" baseline="0"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11</a:t>
            </a:fld>
            <a:endParaRPr lang="en-US"/>
          </a:p>
        </p:txBody>
      </p:sp>
    </p:spTree>
    <p:extLst>
      <p:ext uri="{BB962C8B-B14F-4D97-AF65-F5344CB8AC3E}">
        <p14:creationId xmlns:p14="http://schemas.microsoft.com/office/powerpoint/2010/main" val="278796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The fixed mindset has no strategy for growth—no recipe for healing; mistakes and flaws are too threatening to acknowledge.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The first failure in a diet; the first bad grade on a test; the first argument in a marriage spells disaster.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After all, if it was “meant to be”, it would be easy!</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12</a:t>
            </a:fld>
            <a:endParaRPr lang="en-US"/>
          </a:p>
        </p:txBody>
      </p:sp>
    </p:spTree>
    <p:extLst>
      <p:ext uri="{BB962C8B-B14F-4D97-AF65-F5344CB8AC3E}">
        <p14:creationId xmlns:p14="http://schemas.microsoft.com/office/powerpoint/2010/main" val="1938677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Sociologist</a:t>
            </a:r>
            <a:r>
              <a:rPr lang="en-US" b="0" baseline="0" dirty="0"/>
              <a:t> Benjamin Barber, quoted in Mindset, said:  </a:t>
            </a:r>
            <a:r>
              <a:rPr lang="en-US" b="1" dirty="0"/>
              <a:t>Read slide.</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13</a:t>
            </a:fld>
            <a:endParaRPr lang="en-US"/>
          </a:p>
        </p:txBody>
      </p:sp>
    </p:spTree>
    <p:extLst>
      <p:ext uri="{BB962C8B-B14F-4D97-AF65-F5344CB8AC3E}">
        <p14:creationId xmlns:p14="http://schemas.microsoft.com/office/powerpoint/2010/main" val="1038363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Are you a learner or a non-learner? A learner outlook </a:t>
            </a:r>
            <a:r>
              <a:rPr lang="en-US" b="0" baseline="0" dirty="0"/>
              <a:t>is another way of describing the “growth” mindset.</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Can you identify some “fixed” mindset thinking in some </a:t>
            </a:r>
            <a:r>
              <a:rPr lang="en-US" baseline="0" dirty="0">
                <a:latin typeface="Arial" pitchFamily="34" charset="0"/>
              </a:rPr>
              <a:t>areas of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rPr>
              <a:t>Here are some other clues: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itchFamily="34" charset="0"/>
              </a:rPr>
              <a:t>Fixed mindsets avoid challenges and tend to give up easily when confronted with problems.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itchFamily="34" charset="0"/>
              </a:rPr>
              <a:t>They tend to ignore criticism and find other people’s success threatening.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itchFamily="34" charset="0"/>
              </a:rPr>
              <a:t>They tend to be negative, anxious, and unforgiving of themselves and others when mistakes are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itchFamily="34" charset="0"/>
              </a:rPr>
              <a:t>The first task for a fixed mindset is to accept the great news that </a:t>
            </a:r>
            <a:r>
              <a:rPr lang="en-US" i="1" u="none" dirty="0">
                <a:latin typeface="Arial" pitchFamily="34" charset="0"/>
              </a:rPr>
              <a:t>attitude</a:t>
            </a:r>
            <a:r>
              <a:rPr lang="en-US" u="none" dirty="0">
                <a:latin typeface="Arial" pitchFamily="34" charset="0"/>
              </a:rPr>
              <a:t> is more important to success than </a:t>
            </a:r>
            <a:r>
              <a:rPr lang="en-US" i="1" u="none" dirty="0">
                <a:latin typeface="Arial" pitchFamily="34" charset="0"/>
              </a:rPr>
              <a:t>aptitude</a:t>
            </a:r>
            <a:r>
              <a:rPr lang="en-US" u="none" dirty="0">
                <a:latin typeface="Arial" pitchFamily="34" charset="0"/>
              </a:rPr>
              <a:t>…and that we can all learn and change!</a:t>
            </a: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itchFamily="34" charset="0"/>
              </a:rPr>
              <a:t>Do you believe you can </a:t>
            </a:r>
            <a:r>
              <a:rPr lang="en-US" u="none" baseline="0" dirty="0">
                <a:latin typeface="Arial" pitchFamily="34" charset="0"/>
              </a:rPr>
              <a:t>learn and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14</a:t>
            </a:fld>
            <a:endParaRPr lang="en-US"/>
          </a:p>
        </p:txBody>
      </p:sp>
    </p:spTree>
    <p:extLst>
      <p:ext uri="{BB962C8B-B14F-4D97-AF65-F5344CB8AC3E}">
        <p14:creationId xmlns:p14="http://schemas.microsoft.com/office/powerpoint/2010/main" val="376443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A growth mindset is concerned with improving. The fixed mindset is concerned with being judged.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itchFamily="34" charset="0"/>
              </a:rPr>
              <a:t>Do you want to have a growth mindset?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itchFamily="34" charset="0"/>
              </a:rPr>
              <a:t>Do you want to continually be improving and enjoy the journey?</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15</a:t>
            </a:fld>
            <a:endParaRPr lang="en-US"/>
          </a:p>
        </p:txBody>
      </p:sp>
    </p:spTree>
    <p:extLst>
      <p:ext uri="{BB962C8B-B14F-4D97-AF65-F5344CB8AC3E}">
        <p14:creationId xmlns:p14="http://schemas.microsoft.com/office/powerpoint/2010/main" val="3682436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latin typeface="Arial" pitchFamily="34" charset="0"/>
              </a:rPr>
              <a:t>Children with this mindset chose hard puzzles.  They liked the challenge and were not so concerned with failure. </a:t>
            </a:r>
          </a:p>
          <a:p>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A growth mindset allows you to thrive during challenging times in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It allows you to</a:t>
            </a:r>
            <a:r>
              <a:rPr lang="en-US" baseline="0" dirty="0">
                <a:latin typeface="Arial" pitchFamily="34" charset="0"/>
              </a:rPr>
              <a:t> </a:t>
            </a:r>
            <a:r>
              <a:rPr lang="en-US" dirty="0">
                <a:latin typeface="Arial" pitchFamily="34" charset="0"/>
              </a:rPr>
              <a:t>learn in school,</a:t>
            </a:r>
            <a:r>
              <a:rPr lang="en-US" baseline="0" dirty="0">
                <a:latin typeface="Arial" pitchFamily="34" charset="0"/>
              </a:rPr>
              <a:t> relationships, work, and personal growth.</a:t>
            </a: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“Learner”</a:t>
            </a:r>
            <a:r>
              <a:rPr lang="en-US" baseline="0" dirty="0">
                <a:latin typeface="Arial" pitchFamily="34" charset="0"/>
              </a:rPr>
              <a:t> individuals</a:t>
            </a:r>
            <a:r>
              <a:rPr lang="en-US" dirty="0">
                <a:latin typeface="Arial" pitchFamily="34" charset="0"/>
              </a:rPr>
              <a:t> have a “growth” outlook  instead of a “prove myself” orientation to life.</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16</a:t>
            </a:fld>
            <a:endParaRPr lang="en-US"/>
          </a:p>
        </p:txBody>
      </p:sp>
    </p:spTree>
    <p:extLst>
      <p:ext uri="{BB962C8B-B14F-4D97-AF65-F5344CB8AC3E}">
        <p14:creationId xmlns:p14="http://schemas.microsoft.com/office/powerpoint/2010/main" val="206551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17</a:t>
            </a:fld>
            <a:endParaRPr lang="en-US"/>
          </a:p>
        </p:txBody>
      </p:sp>
    </p:spTree>
    <p:extLst>
      <p:ext uri="{BB962C8B-B14F-4D97-AF65-F5344CB8AC3E}">
        <p14:creationId xmlns:p14="http://schemas.microsoft.com/office/powerpoint/2010/main" val="276969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18</a:t>
            </a:fld>
            <a:endParaRPr lang="en-US"/>
          </a:p>
        </p:txBody>
      </p:sp>
    </p:spTree>
    <p:extLst>
      <p:ext uri="{BB962C8B-B14F-4D97-AF65-F5344CB8AC3E}">
        <p14:creationId xmlns:p14="http://schemas.microsoft.com/office/powerpoint/2010/main" val="766025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Growth</a:t>
            </a:r>
            <a:r>
              <a:rPr lang="en-US" baseline="0" dirty="0">
                <a:latin typeface="Arial" pitchFamily="34" charset="0"/>
              </a:rPr>
              <a:t> mindsets tend to be more positive.  They focus on solutions rather than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rPr>
              <a:t>They are more trusting, resilient in hard times, and are more forgiving of themselves and others when mistakes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These traits carry people through hard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19</a:t>
            </a:fld>
            <a:endParaRPr lang="en-US"/>
          </a:p>
        </p:txBody>
      </p:sp>
    </p:spTree>
    <p:extLst>
      <p:ext uri="{BB962C8B-B14F-4D97-AF65-F5344CB8AC3E}">
        <p14:creationId xmlns:p14="http://schemas.microsoft.com/office/powerpoint/2010/main" val="75496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a:t>
            </a:fld>
            <a:endParaRPr lang="en-US"/>
          </a:p>
        </p:txBody>
      </p:sp>
    </p:spTree>
    <p:extLst>
      <p:ext uri="{BB962C8B-B14F-4D97-AF65-F5344CB8AC3E}">
        <p14:creationId xmlns:p14="http://schemas.microsoft.com/office/powerpoint/2010/main" val="347596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Would you like to transition</a:t>
            </a:r>
            <a:r>
              <a:rPr lang="en-US" b="0" baseline="0" dirty="0"/>
              <a:t> from a “fixed” mindset to a “growth” orientation to life?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 one needs to stay “stuck” in a fixed, fragile, fatalistic way of thinking.</a:t>
            </a:r>
          </a:p>
        </p:txBody>
      </p:sp>
      <p:sp>
        <p:nvSpPr>
          <p:cNvPr id="4" name="Slide Number Placeholder 3"/>
          <p:cNvSpPr>
            <a:spLocks noGrp="1"/>
          </p:cNvSpPr>
          <p:nvPr>
            <p:ph type="sldNum" sz="quarter" idx="10"/>
          </p:nvPr>
        </p:nvSpPr>
        <p:spPr/>
        <p:txBody>
          <a:bodyPr/>
          <a:lstStyle/>
          <a:p>
            <a:fld id="{01EC7C6B-42B4-48D3-AF72-7F13AD47062C}" type="slidenum">
              <a:rPr lang="en-US" smtClean="0"/>
              <a:pPr/>
              <a:t>20</a:t>
            </a:fld>
            <a:endParaRPr lang="en-US"/>
          </a:p>
        </p:txBody>
      </p:sp>
    </p:spTree>
    <p:extLst>
      <p:ext uri="{BB962C8B-B14F-4D97-AF65-F5344CB8AC3E}">
        <p14:creationId xmlns:p14="http://schemas.microsoft.com/office/powerpoint/2010/main" val="228692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Dr.</a:t>
            </a:r>
            <a:r>
              <a:rPr lang="en-US" b="0" baseline="0" dirty="0"/>
              <a:t> John </a:t>
            </a:r>
            <a:r>
              <a:rPr lang="en-US" b="0" baseline="0" dirty="0" err="1"/>
              <a:t>Ratey</a:t>
            </a:r>
            <a:r>
              <a:rPr lang="en-US" b="0" baseline="0" dirty="0"/>
              <a:t> states: </a:t>
            </a: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Learning is a big part of what makes life interesting.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God designed human</a:t>
            </a:r>
            <a:r>
              <a:rPr lang="en-US" baseline="0" dirty="0">
                <a:latin typeface="Arial" pitchFamily="34" charset="0"/>
              </a:rPr>
              <a:t> beings with a marvelous capacity to learn, grow, and improve in every area of life—including the inner life of the mind.</a:t>
            </a:r>
            <a:endParaRPr lang="en-US" dirty="0">
              <a:latin typeface="Arial"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latin typeface="Arial" pitchFamily="34" charset="0"/>
              </a:rPr>
              <a:t>With His help you can control your thoughts, emotions, and mood.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latin typeface="Arial" pitchFamily="34" charset="0"/>
              </a:rPr>
              <a:t>You can learn to persist in challenging areas of your life.</a:t>
            </a:r>
            <a:endParaRPr lang="en-US" u="none"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21</a:t>
            </a:fld>
            <a:endParaRPr lang="en-US"/>
          </a:p>
        </p:txBody>
      </p:sp>
    </p:spTree>
    <p:extLst>
      <p:ext uri="{BB962C8B-B14F-4D97-AF65-F5344CB8AC3E}">
        <p14:creationId xmlns:p14="http://schemas.microsoft.com/office/powerpoint/2010/main" val="569254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Awareness</a:t>
            </a:r>
            <a:r>
              <a:rPr lang="en-US" b="0" baseline="0" dirty="0"/>
              <a:t> is a great beginning.  Here are a few key helps: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We all</a:t>
            </a:r>
            <a:r>
              <a:rPr lang="en-US" b="0" u="none" baseline="0" dirty="0"/>
              <a:t> can find areas where our thinking can be improved.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the beginning, it was not so: “Man was originally endowed with a noble</a:t>
            </a:r>
            <a:r>
              <a:rPr lang="en-US" b="0" baseline="0" dirty="0"/>
              <a:t> character and a well-balanced mind.”  Steps to Christ, p.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Over time, heredity, circumstances, and evil angels have worked to defeat and discourage us in every way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But Christ our Redeemer came and died on the cross to restore all that sin has broken and taken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22</a:t>
            </a:fld>
            <a:endParaRPr lang="en-US"/>
          </a:p>
        </p:txBody>
      </p:sp>
    </p:spTree>
    <p:extLst>
      <p:ext uri="{BB962C8B-B14F-4D97-AF65-F5344CB8AC3E}">
        <p14:creationId xmlns:p14="http://schemas.microsoft.com/office/powerpoint/2010/main" val="428486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Receiving</a:t>
            </a:r>
            <a:r>
              <a:rPr lang="en-US" b="0" baseline="0" dirty="0"/>
              <a:t> Christ means receiving a new life, new outlook, and new purpose in life!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helpless become hopeful; the brokenhearted are healed; new motives inspire the heart.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a powerful,</a:t>
            </a:r>
            <a:r>
              <a:rPr lang="en-US" b="0" baseline="0" dirty="0"/>
              <a:t> life-changing </a:t>
            </a:r>
            <a:r>
              <a:rPr lang="en-US" b="0" dirty="0"/>
              <a:t>step</a:t>
            </a:r>
            <a:r>
              <a:rPr lang="en-US" b="0" baseline="0" dirty="0"/>
              <a:t> of faith!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You can make this decision right now – to receive Christ as Lord and Savior—to become a “new creation” – to think new thoughts – to have new motives – to live free.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If you haven’t taken this step, will you consider it now?  </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23</a:t>
            </a:fld>
            <a:endParaRPr lang="en-US"/>
          </a:p>
        </p:txBody>
      </p:sp>
    </p:spTree>
    <p:extLst>
      <p:ext uri="{BB962C8B-B14F-4D97-AF65-F5344CB8AC3E}">
        <p14:creationId xmlns:p14="http://schemas.microsoft.com/office/powerpoint/2010/main" val="72931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promise is: </a:t>
            </a:r>
            <a:r>
              <a:rPr lang="en-US" b="1" dirty="0"/>
              <a:t>Read slide.</a:t>
            </a:r>
          </a:p>
          <a:p>
            <a:endParaRPr lang="en-US" dirty="0"/>
          </a:p>
          <a:p>
            <a:r>
              <a:rPr lang="en-US" dirty="0"/>
              <a:t>Now the learning begins!  No more “stuck in a rut” of negativity and failure! You can live free and full of hope!</a:t>
            </a:r>
          </a:p>
          <a:p>
            <a:endParaRPr lang="en-US" dirty="0"/>
          </a:p>
          <a:p>
            <a:r>
              <a:rPr lang="en-US" dirty="0"/>
              <a:t>God will plant deep within you</a:t>
            </a:r>
            <a:r>
              <a:rPr lang="en-US" baseline="0" dirty="0"/>
              <a:t> a willingness and desire to improve the way you think, speak, and live.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will increase your joy, peace, and strength. </a:t>
            </a:r>
            <a:r>
              <a:rPr lang="en-US" u="none" baseline="0" dirty="0"/>
              <a:t>You become a child of God and a witness to His restoring power.</a:t>
            </a:r>
          </a:p>
          <a:p>
            <a:endParaRPr lang="en-US" baseline="0" dirty="0"/>
          </a:p>
          <a:p>
            <a:r>
              <a:rPr lang="en-US" baseline="0" dirty="0"/>
              <a:t>Do you choose to become a learner and allow God to work His healing plan in your life?</a:t>
            </a:r>
          </a:p>
        </p:txBody>
      </p:sp>
      <p:sp>
        <p:nvSpPr>
          <p:cNvPr id="4" name="Slide Number Placeholder 3"/>
          <p:cNvSpPr>
            <a:spLocks noGrp="1"/>
          </p:cNvSpPr>
          <p:nvPr>
            <p:ph type="sldNum" sz="quarter" idx="10"/>
          </p:nvPr>
        </p:nvSpPr>
        <p:spPr/>
        <p:txBody>
          <a:bodyPr/>
          <a:lstStyle/>
          <a:p>
            <a:fld id="{01EC7C6B-42B4-48D3-AF72-7F13AD47062C}" type="slidenum">
              <a:rPr lang="en-US" smtClean="0"/>
              <a:pPr/>
              <a:t>24</a:t>
            </a:fld>
            <a:endParaRPr lang="en-US"/>
          </a:p>
        </p:txBody>
      </p:sp>
    </p:spTree>
    <p:extLst>
      <p:ext uri="{BB962C8B-B14F-4D97-AF65-F5344CB8AC3E}">
        <p14:creationId xmlns:p14="http://schemas.microsoft.com/office/powerpoint/2010/main" val="4143700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God embodies all that</a:t>
            </a:r>
            <a:r>
              <a:rPr lang="en-US" b="0" baseline="0" dirty="0"/>
              <a:t> is good, powerful, and right.  He says His Word is “living”. It is the life-giving Seed of His own character that takes root in the heart, mind, and affections.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God says His thoughts are not our thoughts, and His ways are not our ways.  They are higher than the heavens are to the earth—and so is His plan for you. Isaiah 55:8-9.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Spending daily time with God in His Word, conversing with Him in prayer, and meditating on what He says “re-seeds” our thoughts, words, and actions over time—and all for the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“By beholding we become changed.” We learn truth and learn to separate truth from faulty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You learn to ask yourself, “Is what I am thinking according to what God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As you learn God’s Word, you are able think in a more truthful way.</a:t>
            </a:r>
            <a:endParaRPr lang="en-US" b="1" u="none"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25</a:t>
            </a:fld>
            <a:endParaRPr lang="en-US"/>
          </a:p>
        </p:txBody>
      </p:sp>
    </p:spTree>
    <p:extLst>
      <p:ext uri="{BB962C8B-B14F-4D97-AF65-F5344CB8AC3E}">
        <p14:creationId xmlns:p14="http://schemas.microsoft.com/office/powerpoint/2010/main" val="1858316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words have a powerful effect on our</a:t>
            </a:r>
            <a:r>
              <a:rPr lang="en-US" b="0" baseline="0" dirty="0"/>
              <a:t> own thoughts, mood, and emotions, as well as on others.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As you learn God’s words, you will speak them more often and more naturally.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Words have power.  The</a:t>
            </a:r>
            <a:r>
              <a:rPr lang="en-US" b="0" i="0" baseline="0" dirty="0"/>
              <a:t> Bible compares the tongue to a tiny bit in a horse’s mouth that controls and guides a 2,000 pound animal.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It compares the tongue to a small rudder that can steer a huge ship through stormy seas. James 3:3-4.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Our words influence our whole nature, character, and how successfully we navigate through life’s stormy trials.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“No man can tame the tongue.”  James 3: 8.  But thankfully God’s power in you can tame the tongue!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26</a:t>
            </a:fld>
            <a:endParaRPr lang="en-US"/>
          </a:p>
        </p:txBody>
      </p:sp>
    </p:spTree>
    <p:extLst>
      <p:ext uri="{BB962C8B-B14F-4D97-AF65-F5344CB8AC3E}">
        <p14:creationId xmlns:p14="http://schemas.microsoft.com/office/powerpoint/2010/main" val="2851016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What we choose to dwell on and talk about habitually affects physical and mental health.  </a:t>
            </a:r>
            <a:r>
              <a:rPr lang="en-US" b="1" baseline="0" dirty="0"/>
              <a:t>Read slide. </a:t>
            </a:r>
          </a:p>
          <a:p>
            <a:endParaRPr lang="en-US" baseline="0" dirty="0"/>
          </a:p>
          <a:p>
            <a:r>
              <a:rPr lang="en-US" baseline="0" dirty="0"/>
              <a:t>That doesn’t mean we don’t have problems to deal with, think about, and discuss.  We need to talk about life and interact with others during good times and bad!</a:t>
            </a:r>
          </a:p>
          <a:p>
            <a:endParaRPr lang="en-US" baseline="0" dirty="0"/>
          </a:p>
          <a:p>
            <a:r>
              <a:rPr lang="en-US" baseline="0" dirty="0"/>
              <a:t>But even the way we talk about our problems can help or hurt us and others.</a:t>
            </a:r>
          </a:p>
          <a:p>
            <a:endParaRPr lang="en-US" baseline="0" dirty="0"/>
          </a:p>
          <a:p>
            <a:r>
              <a:rPr lang="en-US" baseline="0" dirty="0"/>
              <a:t>For instance, I can get up in the morning and say: “I dread this day—I can’t see anything good that will come of it!” (speaking just from feelings)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Or, I can say</a:t>
            </a:r>
            <a:r>
              <a:rPr lang="en-US" u="none" baseline="0" dirty="0"/>
              <a:t>: “God, Thank you this day of life. Thank you that you will give me the strength and wisdom to meet the challenges that I face today.”  (recognizing feelings but choosing to speak God’s truth)</a:t>
            </a:r>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27</a:t>
            </a:fld>
            <a:endParaRPr lang="en-US"/>
          </a:p>
        </p:txBody>
      </p:sp>
    </p:spTree>
    <p:extLst>
      <p:ext uri="{BB962C8B-B14F-4D97-AF65-F5344CB8AC3E}">
        <p14:creationId xmlns:p14="http://schemas.microsoft.com/office/powerpoint/2010/main" val="679961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Words</a:t>
            </a:r>
            <a:r>
              <a:rPr lang="en-US" b="0" baseline="0" dirty="0"/>
              <a:t> are powerful!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Have you ever heard someone say,</a:t>
            </a:r>
            <a:r>
              <a:rPr lang="en-US" b="0" baseline="0" dirty="0"/>
              <a:t> “You are going to eat your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It is true.  What we say and how we say it affects others, but it also reacts upon 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When we understand the power of words to hurt or heal, our lives can be transformed.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28</a:t>
            </a:fld>
            <a:endParaRPr lang="en-US"/>
          </a:p>
        </p:txBody>
      </p:sp>
    </p:spTree>
    <p:extLst>
      <p:ext uri="{BB962C8B-B14F-4D97-AF65-F5344CB8AC3E}">
        <p14:creationId xmlns:p14="http://schemas.microsoft.com/office/powerpoint/2010/main" val="1876816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mouth repeats what the mind thinks. </a:t>
            </a:r>
            <a:r>
              <a:rPr lang="en-US" dirty="0"/>
              <a:t>We can choose our thoughts. </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words influence our thoughts in a powerful way! We can choose our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Even in a world of trouble, we can have thoughts of gladness – of thankfulness.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A thankful heart – or thankful mindset heart affects how we think and speak. </a:t>
            </a: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29</a:t>
            </a:fld>
            <a:endParaRPr lang="en-US"/>
          </a:p>
        </p:txBody>
      </p:sp>
    </p:spTree>
    <p:extLst>
      <p:ext uri="{BB962C8B-B14F-4D97-AF65-F5344CB8AC3E}">
        <p14:creationId xmlns:p14="http://schemas.microsoft.com/office/powerpoint/2010/main" val="278148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endParaRPr lang="en-US" b="1" dirty="0"/>
          </a:p>
          <a:p>
            <a:endParaRPr lang="en-US" dirty="0"/>
          </a:p>
          <a:p>
            <a:r>
              <a:rPr lang="en-US" b="0" dirty="0"/>
              <a:t>Out</a:t>
            </a:r>
            <a:r>
              <a:rPr lang="en-US" b="0" baseline="0" dirty="0"/>
              <a:t> topic today is how to: </a:t>
            </a:r>
            <a:r>
              <a:rPr lang="en-US" b="1" dirty="0"/>
              <a:t>Read slide.</a:t>
            </a:r>
          </a:p>
          <a:p>
            <a:endParaRPr lang="en-US" b="1" dirty="0"/>
          </a:p>
          <a:p>
            <a:r>
              <a:rPr lang="en-US" b="0" dirty="0"/>
              <a:t>The</a:t>
            </a:r>
            <a:r>
              <a:rPr lang="en-US" b="0" baseline="0" dirty="0"/>
              <a:t> dictionary defines mindset as “the established set of attitudes held by a person.”</a:t>
            </a:r>
          </a:p>
          <a:p>
            <a:endParaRPr lang="en-US" b="0" baseline="0" dirty="0"/>
          </a:p>
          <a:p>
            <a:r>
              <a:rPr lang="en-US" b="0" baseline="0" dirty="0"/>
              <a:t>Your mindset is a particular way of thinking that affects your outlook in life.</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a:t>
            </a:fld>
            <a:endParaRPr lang="en-US"/>
          </a:p>
        </p:txBody>
      </p:sp>
    </p:spTree>
    <p:extLst>
      <p:ext uri="{BB962C8B-B14F-4D97-AF65-F5344CB8AC3E}">
        <p14:creationId xmlns:p14="http://schemas.microsoft.com/office/powerpoint/2010/main" val="693715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have a dark past but you can have a bright future.  It all depends on attitude.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Real change begins when we face the truth and refuse to make excuses for wrong behavior.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Self-pity and bitterness are the enemies</a:t>
            </a:r>
            <a:r>
              <a:rPr lang="en-US" baseline="0" dirty="0"/>
              <a:t> of peace, joy, and progress.</a:t>
            </a:r>
          </a:p>
          <a:p>
            <a:endParaRPr lang="en-US" baseline="0" dirty="0"/>
          </a:p>
          <a:p>
            <a:r>
              <a:rPr lang="en-US" baseline="0" dirty="0"/>
              <a:t>Forgiveness is the gift of God to free us from the bondage of our guilty past and the sins others have committed against us.</a:t>
            </a:r>
            <a:endParaRPr lang="en-US"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30</a:t>
            </a:fld>
            <a:endParaRPr lang="en-US"/>
          </a:p>
        </p:txBody>
      </p:sp>
    </p:spTree>
    <p:extLst>
      <p:ext uri="{BB962C8B-B14F-4D97-AF65-F5344CB8AC3E}">
        <p14:creationId xmlns:p14="http://schemas.microsoft.com/office/powerpoint/2010/main" val="2577021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r>
              <a:rPr lang="en-US" dirty="0">
                <a:solidFill>
                  <a:schemeClr val="bg1"/>
                </a:solidFill>
                <a:effectLst>
                  <a:outerShdw blurRad="38100" dist="38100" dir="2700000" algn="tl">
                    <a:srgbClr val="000000">
                      <a:alpha val="43137"/>
                    </a:srgbClr>
                  </a:outerShdw>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outerShdw blurRad="38100" dist="38100" dir="2700000" algn="tl">
                  <a:srgbClr val="000000">
                    <a:alpha val="43137"/>
                  </a:srgbClr>
                </a:outerShdw>
              </a:effectLst>
            </a:endParaRPr>
          </a:p>
          <a:p>
            <a:r>
              <a:rPr lang="en-US" sz="1200" kern="1200" dirty="0">
                <a:solidFill>
                  <a:schemeClr val="tx1"/>
                </a:solidFill>
                <a:effectLst/>
                <a:latin typeface="+mn-lt"/>
                <a:ea typeface="+mn-ea"/>
                <a:cs typeface="+mn-cs"/>
              </a:rPr>
              <a:t>Self-pity and bitterness are the enemies of peace, joy, and progress.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Forgiveness is the gift of God to free us from the bondage of our guilty past and the sins others have committed against us.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Recognizing</a:t>
            </a:r>
            <a:r>
              <a:rPr lang="en-US" b="0" u="none" baseline="0" dirty="0"/>
              <a:t> and changing thinking habits is a learned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Thinking habits change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Ask yourself, is God’s truth? If not, change your thoughts and words to match 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1EC7C6B-42B4-48D3-AF72-7F13AD47062C}" type="slidenum">
              <a:rPr lang="en-US" smtClean="0"/>
              <a:pPr/>
              <a:t>31</a:t>
            </a:fld>
            <a:endParaRPr lang="en-US"/>
          </a:p>
        </p:txBody>
      </p:sp>
    </p:spTree>
    <p:extLst>
      <p:ext uri="{BB962C8B-B14F-4D97-AF65-F5344CB8AC3E}">
        <p14:creationId xmlns:p14="http://schemas.microsoft.com/office/powerpoint/2010/main" val="2786239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God wants to do a “new thing in you—He wants you to have joy and strength, even when you are facing trials and tunneling through trouble.  </a:t>
            </a:r>
          </a:p>
          <a:p>
            <a:endParaRPr lang="en-US" dirty="0"/>
          </a:p>
          <a:p>
            <a:r>
              <a:rPr lang="en-US" dirty="0"/>
              <a:t>The</a:t>
            </a:r>
            <a:r>
              <a:rPr lang="en-US" baseline="0" dirty="0"/>
              <a:t> Scriptures tell us: “In everything give thanks: for this is the will of God in Christ Jesus concerning you.”  1 Thessalonians 5:18. </a:t>
            </a:r>
          </a:p>
          <a:p>
            <a:endParaRPr lang="en-US" baseline="0" dirty="0"/>
          </a:p>
          <a:p>
            <a:r>
              <a:rPr lang="en-US" baseline="0" dirty="0"/>
              <a:t>“This command is an assurance that even the things which appear to be against us will work for our good. God would not bid us be thankful for that which would do us harm.”  Ministry of Healing, p. 255.</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God can bring blessings out of bad things. Strength, power, and compassion are often born in adversity. This is real cause for joy.  </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32</a:t>
            </a:fld>
            <a:endParaRPr lang="en-US"/>
          </a:p>
        </p:txBody>
      </p:sp>
    </p:spTree>
    <p:extLst>
      <p:ext uri="{BB962C8B-B14F-4D97-AF65-F5344CB8AC3E}">
        <p14:creationId xmlns:p14="http://schemas.microsoft.com/office/powerpoint/2010/main" val="1821327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33</a:t>
            </a:fld>
            <a:endParaRPr lang="en-US"/>
          </a:p>
        </p:txBody>
      </p:sp>
    </p:spTree>
    <p:extLst>
      <p:ext uri="{BB962C8B-B14F-4D97-AF65-F5344CB8AC3E}">
        <p14:creationId xmlns:p14="http://schemas.microsoft.com/office/powerpoint/2010/main" val="3636397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It</a:t>
            </a:r>
            <a:r>
              <a:rPr lang="en-US" sz="1200" baseline="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 takes time, practice, and God’s Word planted deep within to tame and train our thoughts and words and mindset.  </a:t>
            </a: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Day by day you will become happier, stronger, and bring glory to God.  It is His plan to renew you in His own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rgbClr val="FFFFFF"/>
              </a:solidFill>
              <a:effectLst>
                <a:outerShdw blurRad="50800" dist="63500" dir="2700000" algn="tl" rotWithShape="0">
                  <a:prstClr val="black">
                    <a:alpha val="65000"/>
                  </a:prstClr>
                </a:outerShdw>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Never give up!</a:t>
            </a:r>
            <a:endParaRPr lang="en-US" b="1"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34</a:t>
            </a:fld>
            <a:endParaRPr lang="en-US"/>
          </a:p>
        </p:txBody>
      </p:sp>
    </p:spTree>
    <p:extLst>
      <p:ext uri="{BB962C8B-B14F-4D97-AF65-F5344CB8AC3E}">
        <p14:creationId xmlns:p14="http://schemas.microsoft.com/office/powerpoint/2010/main" val="374194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This is a promise of hope. God will give you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r>
              <a:rPr lang="en-US" dirty="0"/>
              <a:t>Is</a:t>
            </a:r>
            <a:r>
              <a:rPr lang="en-US" baseline="0" dirty="0"/>
              <a:t> your heart aching under a load of care?  Have you been searching for peace and power in the wrong places?</a:t>
            </a:r>
          </a:p>
          <a:p>
            <a:endParaRPr lang="en-US" baseline="0" dirty="0"/>
          </a:p>
          <a:p>
            <a:r>
              <a:rPr lang="en-US" baseline="0" dirty="0"/>
              <a:t>Have you tried to change for the better and failed time and time again? </a:t>
            </a:r>
          </a:p>
          <a:p>
            <a:endParaRPr lang="en-US" baseline="0" dirty="0"/>
          </a:p>
          <a:p>
            <a:r>
              <a:rPr lang="en-US" baseline="0" dirty="0"/>
              <a:t>Worry is blind and cannot see the future—but God sees and knows everything about you: your circumstances, where you have been, and where you are headed.  He wants to guide you, comfort you, and teach you His ways.</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35</a:t>
            </a:fld>
            <a:endParaRPr lang="en-US"/>
          </a:p>
        </p:txBody>
      </p:sp>
    </p:spTree>
    <p:extLst>
      <p:ext uri="{BB962C8B-B14F-4D97-AF65-F5344CB8AC3E}">
        <p14:creationId xmlns:p14="http://schemas.microsoft.com/office/powerpoint/2010/main" val="947647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What a wonderful invitation!</a:t>
            </a:r>
          </a:p>
          <a:p>
            <a:endParaRPr lang="en-US" dirty="0"/>
          </a:p>
          <a:p>
            <a:r>
              <a:rPr lang="en-US" dirty="0"/>
              <a:t>Christ</a:t>
            </a:r>
            <a:r>
              <a:rPr lang="en-US" baseline="0" dirty="0"/>
              <a:t> has made every provision.  He died to set you free and fill you with a new heart and a new mindset of hope, perseverance, and victory.  </a:t>
            </a:r>
          </a:p>
          <a:p>
            <a:endParaRPr lang="en-US" baseline="0" dirty="0"/>
          </a:p>
          <a:p>
            <a:r>
              <a:rPr lang="en-US" dirty="0">
                <a:latin typeface="Arial" pitchFamily="34" charset="0"/>
              </a:rPr>
              <a:t>He is the best teacher!  Would you like to ask Him for this gift?  (Raise your hand to help others raise theirs.)  </a:t>
            </a:r>
          </a:p>
          <a:p>
            <a:endParaRPr lang="en-US" dirty="0">
              <a:latin typeface="Arial" pitchFamily="34" charset="0"/>
            </a:endParaRPr>
          </a:p>
          <a:p>
            <a:r>
              <a:rPr lang="en-US" dirty="0">
                <a:latin typeface="Arial" pitchFamily="34" charset="0"/>
              </a:rPr>
              <a:t>Christ</a:t>
            </a:r>
            <a:r>
              <a:rPr lang="en-US" baseline="0" dirty="0">
                <a:latin typeface="Arial" pitchFamily="34" charset="0"/>
              </a:rPr>
              <a:t> will renew you and help you </a:t>
            </a:r>
            <a:r>
              <a:rPr lang="en-US" dirty="0">
                <a:latin typeface="Arial" pitchFamily="34" charset="0"/>
              </a:rPr>
              <a:t>grow and change.</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36</a:t>
            </a:fld>
            <a:endParaRPr lang="en-US"/>
          </a:p>
        </p:txBody>
      </p:sp>
    </p:spTree>
    <p:extLst>
      <p:ext uri="{BB962C8B-B14F-4D97-AF65-F5344CB8AC3E}">
        <p14:creationId xmlns:p14="http://schemas.microsoft.com/office/powerpoint/2010/main" val="423449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Have you ever heard a parent tell their teenager they need an</a:t>
            </a:r>
            <a:r>
              <a:rPr lang="en-US" baseline="0" dirty="0"/>
              <a:t> “attitude adjustment”? </a:t>
            </a:r>
          </a:p>
          <a:p>
            <a:endParaRPr lang="en-US" baseline="0" dirty="0"/>
          </a:p>
          <a:p>
            <a:r>
              <a:rPr lang="en-US" baseline="0" dirty="0"/>
              <a:t>I think we have all felt that need at one time or another. </a:t>
            </a:r>
          </a:p>
          <a:p>
            <a:endParaRPr lang="en-US" baseline="0" dirty="0"/>
          </a:p>
          <a:p>
            <a:r>
              <a:rPr lang="en-US" baseline="0" dirty="0"/>
              <a:t>Our basic outlook in life can take us to new levels of happiness, success, and well-being or trap us in a pit of discouragement, defeat, and discontent. </a:t>
            </a:r>
          </a:p>
          <a:p>
            <a:endParaRPr lang="en-US" baseline="0" dirty="0"/>
          </a:p>
          <a:p>
            <a:r>
              <a:rPr lang="en-US" baseline="0" dirty="0"/>
              <a:t>Life anything else, attitudes can become habits—so maybe we all could use an attitude adjustment for a better life!</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4</a:t>
            </a:fld>
            <a:endParaRPr lang="en-US"/>
          </a:p>
        </p:txBody>
      </p:sp>
    </p:spTree>
    <p:extLst>
      <p:ext uri="{BB962C8B-B14F-4D97-AF65-F5344CB8AC3E}">
        <p14:creationId xmlns:p14="http://schemas.microsoft.com/office/powerpoint/2010/main" val="62914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baseline="0" dirty="0"/>
              <a:t>Foods rich in plant nutrition such as vegetables, fruits, beans, whole grains; daily exercise, rest, and trust in God—these are just a few of the important tools for improving thinking, mood, attitude, and behavior.</a:t>
            </a:r>
          </a:p>
          <a:p>
            <a:endParaRPr lang="en-US" baseline="0" dirty="0"/>
          </a:p>
          <a:p>
            <a:r>
              <a:rPr lang="en-US" baseline="0" dirty="0"/>
              <a:t>Have you experienced some of these lifestyle benefits on mental health and mood? (Wait for response)</a:t>
            </a:r>
          </a:p>
        </p:txBody>
      </p:sp>
      <p:sp>
        <p:nvSpPr>
          <p:cNvPr id="4" name="Slide Number Placeholder 3"/>
          <p:cNvSpPr>
            <a:spLocks noGrp="1"/>
          </p:cNvSpPr>
          <p:nvPr>
            <p:ph type="sldNum" sz="quarter" idx="10"/>
          </p:nvPr>
        </p:nvSpPr>
        <p:spPr/>
        <p:txBody>
          <a:bodyPr/>
          <a:lstStyle/>
          <a:p>
            <a:fld id="{01EC7C6B-42B4-48D3-AF72-7F13AD47062C}" type="slidenum">
              <a:rPr lang="en-US" smtClean="0"/>
              <a:pPr/>
              <a:t>5</a:t>
            </a:fld>
            <a:endParaRPr lang="en-US"/>
          </a:p>
        </p:txBody>
      </p:sp>
    </p:spTree>
    <p:extLst>
      <p:ext uri="{BB962C8B-B14F-4D97-AF65-F5344CB8AC3E}">
        <p14:creationId xmlns:p14="http://schemas.microsoft.com/office/powerpoint/2010/main" val="407274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The mindset </a:t>
            </a:r>
            <a:r>
              <a:rPr lang="en-US" baseline="0" dirty="0"/>
              <a:t>we carry influences our thoughts, words, actions—and health—both physical and mental.</a:t>
            </a:r>
          </a:p>
          <a:p>
            <a:endParaRPr lang="en-US" baseline="0" dirty="0"/>
          </a:p>
          <a:p>
            <a:r>
              <a:rPr lang="en-US" baseline="0" dirty="0"/>
              <a:t>It has been said that as the mind thinks, the mouth speaks, and the man moves!</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6</a:t>
            </a:fld>
            <a:endParaRPr lang="en-US"/>
          </a:p>
        </p:txBody>
      </p:sp>
    </p:spTree>
    <p:extLst>
      <p:ext uri="{BB962C8B-B14F-4D97-AF65-F5344CB8AC3E}">
        <p14:creationId xmlns:p14="http://schemas.microsoft.com/office/powerpoint/2010/main" val="1039313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Dr. John </a:t>
            </a:r>
            <a:r>
              <a:rPr lang="en-US" b="0" dirty="0" err="1"/>
              <a:t>Ratey</a:t>
            </a:r>
            <a:r>
              <a:rPr lang="en-US" b="0" dirty="0"/>
              <a:t>, a psychiatrist and</a:t>
            </a:r>
            <a:r>
              <a:rPr lang="en-US" b="0" baseline="0" dirty="0"/>
              <a:t> author from Harvard University says this: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7</a:t>
            </a:fld>
            <a:endParaRPr lang="en-US"/>
          </a:p>
        </p:txBody>
      </p:sp>
    </p:spTree>
    <p:extLst>
      <p:ext uri="{BB962C8B-B14F-4D97-AF65-F5344CB8AC3E}">
        <p14:creationId xmlns:p14="http://schemas.microsoft.com/office/powerpoint/2010/main" val="182994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Mindset affects our thoughts; the thoughts we choose affect our mindset; and both affect our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Notice this famous quote from the book Ministry of Healing: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relation that exists between the mind and the body is very intimate.  The condition of the mind affects the health to a far greater degree than many realize…Grief, anxiety, discontent, remorse, guilt, distrust, all tend to break down the life forces and to invite decay and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“Courage, hope, faith, sympathy, love, promote health and [tend to] prolong life.”  p. 241.</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Even mental depression can be</a:t>
            </a:r>
            <a:r>
              <a:rPr lang="en-US" b="0" baseline="0" dirty="0"/>
              <a:t> increased or reduced by our mindset or thoughts.  </a:t>
            </a:r>
          </a:p>
          <a:p>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8</a:t>
            </a:fld>
            <a:endParaRPr lang="en-US"/>
          </a:p>
        </p:txBody>
      </p:sp>
    </p:spTree>
    <p:extLst>
      <p:ext uri="{BB962C8B-B14F-4D97-AF65-F5344CB8AC3E}">
        <p14:creationId xmlns:p14="http://schemas.microsoft.com/office/powerpoint/2010/main" val="775193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Have</a:t>
            </a:r>
            <a:r>
              <a:rPr lang="en-US" baseline="0" dirty="0"/>
              <a:t> you noticed that when you purchase a new car, all of a sudden you see the same make and model wherever you go? </a:t>
            </a:r>
          </a:p>
          <a:p>
            <a:endParaRPr lang="en-US" baseline="0" dirty="0"/>
          </a:p>
          <a:p>
            <a:r>
              <a:rPr lang="en-US" baseline="0" dirty="0"/>
              <a:t>We notice what occupies our thoughts. This is known as “selection bias.” </a:t>
            </a:r>
          </a:p>
          <a:p>
            <a:endParaRPr lang="en-US" baseline="0" dirty="0"/>
          </a:p>
          <a:p>
            <a:r>
              <a:rPr lang="en-US" baseline="0" dirty="0"/>
              <a:t>Selection bias also occurs in our thinking. Notice this quote from Ellen White in 1859:</a:t>
            </a:r>
          </a:p>
          <a:p>
            <a:endParaRPr lang="en-US" baseline="0" dirty="0"/>
          </a:p>
          <a:p>
            <a:r>
              <a:rPr lang="en-US" baseline="0" dirty="0"/>
              <a:t>When a person “dwells too much upon the rough pathway [in life], he makes it much harder than it really is.  If he dwells upon the bright spots in the way and is grateful for every ray of light…instead of gloom, mourning, and complaints, he will bear a cheerful countenance” and God will bless him with “gladness of heart.” Review and Herald, 1859.</a:t>
            </a:r>
            <a:endParaRPr lang="en-US" dirty="0"/>
          </a:p>
        </p:txBody>
      </p:sp>
      <p:sp>
        <p:nvSpPr>
          <p:cNvPr id="4" name="Slide Number Placeholder 3"/>
          <p:cNvSpPr>
            <a:spLocks noGrp="1"/>
          </p:cNvSpPr>
          <p:nvPr>
            <p:ph type="sldNum" sz="quarter" idx="10"/>
          </p:nvPr>
        </p:nvSpPr>
        <p:spPr/>
        <p:txBody>
          <a:bodyPr/>
          <a:lstStyle/>
          <a:p>
            <a:fld id="{01EC7C6B-42B4-48D3-AF72-7F13AD47062C}" type="slidenum">
              <a:rPr lang="en-US" smtClean="0"/>
              <a:pPr/>
              <a:t>9</a:t>
            </a:fld>
            <a:endParaRPr lang="en-US"/>
          </a:p>
        </p:txBody>
      </p:sp>
    </p:spTree>
    <p:extLst>
      <p:ext uri="{BB962C8B-B14F-4D97-AF65-F5344CB8AC3E}">
        <p14:creationId xmlns:p14="http://schemas.microsoft.com/office/powerpoint/2010/main" val="25497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BBDFFD-23BA-4BE7-B55D-3D9C9F94CF3E}"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BDFFD-23BA-4BE7-B55D-3D9C9F94CF3E}"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BDFFD-23BA-4BE7-B55D-3D9C9F94CF3E}"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459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5934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6584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81796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37592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0344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3838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3331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BDFFD-23BA-4BE7-B55D-3D9C9F94CF3E}"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4515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541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8500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0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BDFFD-23BA-4BE7-B55D-3D9C9F94CF3E}"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BBDFFD-23BA-4BE7-B55D-3D9C9F94CF3E}"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BBDFFD-23BA-4BE7-B55D-3D9C9F94CF3E}"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BBDFFD-23BA-4BE7-B55D-3D9C9F94CF3E}"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BDFFD-23BA-4BE7-B55D-3D9C9F94CF3E}"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BDFFD-23BA-4BE7-B55D-3D9C9F94CF3E}"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BDFFD-23BA-4BE7-B55D-3D9C9F94CF3E}"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AA6A8-F342-4A6B-87BC-9C625F5FC4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50000">
              <a:srgbClr val="663300"/>
            </a:gs>
            <a:gs pos="100000">
              <a:schemeClr val="tx1">
                <a:lumMod val="65000"/>
                <a:lumOff val="3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BDFFD-23BA-4BE7-B55D-3D9C9F94CF3E}"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AA6A8-F342-4A6B-87BC-9C625F5FC4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97691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PowerPoint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12" name="Title 2"/>
          <p:cNvSpPr>
            <a:spLocks noGrp="1"/>
          </p:cNvSpPr>
          <p:nvPr>
            <p:ph type="ctrTitle"/>
          </p:nvPr>
        </p:nvSpPr>
        <p:spPr>
          <a:xfrm>
            <a:off x="453258" y="2337936"/>
            <a:ext cx="8233542" cy="1846754"/>
          </a:xfrm>
        </p:spPr>
        <p:txBody>
          <a:bodyPr>
            <a:normAutofit/>
          </a:bodyPr>
          <a:lstStyle/>
          <a:p>
            <a:r>
              <a:rPr lang="en-US" sz="4000" dirty="0">
                <a:solidFill>
                  <a:schemeClr val="tx2"/>
                </a:solidFill>
                <a:latin typeface="Arial" charset="0"/>
                <a:ea typeface="Arial" charset="0"/>
                <a:cs typeface="Arial" charset="0"/>
              </a:rPr>
              <a:t>Images © Alamy</a:t>
            </a:r>
            <a:br>
              <a:rPr lang="en-US" sz="6000" dirty="0">
                <a:solidFill>
                  <a:schemeClr val="tx2"/>
                </a:solidFill>
                <a:latin typeface="Arial" charset="0"/>
                <a:ea typeface="Arial" charset="0"/>
                <a:cs typeface="Arial" charset="0"/>
              </a:rPr>
            </a:br>
            <a:r>
              <a:rPr lang="en-US" sz="3200" dirty="0" err="1">
                <a:solidFill>
                  <a:schemeClr val="tx2"/>
                </a:solidFill>
                <a:latin typeface="Arial" charset="0"/>
                <a:ea typeface="Arial" charset="0"/>
                <a:cs typeface="Arial" charset="0"/>
              </a:rPr>
              <a:t>www.alamy.com</a:t>
            </a:r>
            <a:endParaRPr lang="en-US" sz="3200" dirty="0">
              <a:solidFill>
                <a:schemeClr val="tx2"/>
              </a:solidFill>
              <a:latin typeface="Arial" charset="0"/>
              <a:ea typeface="Arial" charset="0"/>
              <a:cs typeface="Arial"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Tree>
    <p:extLst>
      <p:ext uri="{BB962C8B-B14F-4D97-AF65-F5344CB8AC3E}">
        <p14:creationId xmlns:p14="http://schemas.microsoft.com/office/powerpoint/2010/main" val="375994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51CCB-61C9-D641-883E-5088532D7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62540-41FF-5F43-A886-7E23DE353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8EDF6-00D0-6F45-A36B-1CA463059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8BD89-67BB-3F42-B78E-7BBBAD592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4130D-D999-E04D-9045-73CA8692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FC524-8BFC-4443-ADCD-3EE5E6D2D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72E30-8933-2441-BE34-EFC8C9AFE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5AA9D-4275-0249-8C42-D586FCD8F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C5DE7-AB64-6644-B509-F955673FA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9F3E3-ACFC-F249-A885-B49426795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914400" y="2286000"/>
            <a:ext cx="7391400" cy="2862322"/>
          </a:xfrm>
          <a:prstGeom prst="rect">
            <a:avLst/>
          </a:prstGeom>
        </p:spPr>
        <p:txBody>
          <a:bodyPr wrap="square">
            <a:spAutoFit/>
          </a:bodyPr>
          <a:lstStyle/>
          <a:p>
            <a:r>
              <a:rPr lang="en-US" dirty="0"/>
              <a:t>Scripture quotations used in </a:t>
            </a:r>
            <a:r>
              <a:rPr lang="en-US" b="1" i="1" dirty="0"/>
              <a:t>Balanced Living PowerPoints</a:t>
            </a:r>
            <a:r>
              <a:rPr lang="en-US" dirty="0"/>
              <a:t> are taken from Bibles in the Public Domain which have no USA copyright restrictions.  We have indicated which version each quotation is taken from as follows:</a:t>
            </a:r>
          </a:p>
          <a:p>
            <a:r>
              <a:rPr lang="en-US" b="1" dirty="0"/>
              <a:t>KJV</a:t>
            </a:r>
            <a:r>
              <a:rPr lang="en-US" dirty="0"/>
              <a:t> - King James Version </a:t>
            </a:r>
          </a:p>
          <a:p>
            <a:r>
              <a:rPr lang="en-US" b="1" dirty="0"/>
              <a:t>BBE</a:t>
            </a:r>
            <a:r>
              <a:rPr lang="en-US" dirty="0"/>
              <a:t> - Bible in Basic English</a:t>
            </a:r>
          </a:p>
          <a:p>
            <a:r>
              <a:rPr lang="en-US" b="1" dirty="0"/>
              <a:t>WEB</a:t>
            </a:r>
            <a:r>
              <a:rPr lang="en-US" dirty="0"/>
              <a:t> - World English Bible</a:t>
            </a:r>
          </a:p>
          <a:p>
            <a:r>
              <a:rPr lang="en-US" b="1" dirty="0"/>
              <a:t>DBY</a:t>
            </a:r>
            <a:r>
              <a:rPr lang="en-US" dirty="0"/>
              <a:t> - Darby's Translation</a:t>
            </a:r>
          </a:p>
          <a:p>
            <a:r>
              <a:rPr lang="en-US" dirty="0"/>
              <a:t>Any scriptures not otherwise noted are the author's paraphrase of one of these versions.</a:t>
            </a:r>
          </a:p>
          <a:p>
            <a:endParaRPr lang="en-US" dirty="0">
              <a:solidFill>
                <a:prstClr val="white"/>
              </a:solidFill>
              <a:ea typeface="Arial" charset="0"/>
              <a:cs typeface="Arial" charset="0"/>
            </a:endParaRPr>
          </a:p>
        </p:txBody>
      </p:sp>
    </p:spTree>
    <p:extLst>
      <p:ext uri="{BB962C8B-B14F-4D97-AF65-F5344CB8AC3E}">
        <p14:creationId xmlns:p14="http://schemas.microsoft.com/office/powerpoint/2010/main" val="4878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3EBE0-650E-A943-989D-695EB988F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329F9-4C3F-3948-9720-6C4354AE4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9202C-0FBD-D849-8B99-E332AA844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077CD-CC68-074A-8835-8E9E449B8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51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7AC94-64EB-354F-8BF2-61EB9510A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0604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8BC98-0D7E-AE41-8CDD-E60F7D8CC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29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645E7-BC71-184E-93AE-0A9392E8C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2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05DCF-70CB-9A4A-A89C-1A3456C9E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724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EEDE4-5E6F-1F47-B42F-EEBB38D0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3150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D7436-8E58-7B44-9186-C7B57645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613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16433-A187-BB4F-BF3D-A335B6F27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0A588-9CBD-F949-A7A2-3F21E46BF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9350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587C60-763C-3941-B913-0FD06A23F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9816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7F6E3-CD1A-7641-BAE8-1909C8410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540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77497-EE45-EC4E-ACB4-FB856B575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40E9C-89DA-AC44-8401-2D452D43E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A439B-EEE7-E94B-8E22-A1F44952A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7315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B26D3-51D3-B941-98BF-27376D4CF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198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926F2-54F7-7048-A8DA-1C204C52A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9BEF6-A56B-024E-A9F5-2769FD231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263A7-BDBD-5147-AA98-4382778D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CB146-E218-6440-85D7-CFB8EEC0B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F169-2522-2146-B73D-C81271903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C9F74-73CA-1B42-A7A9-8D9C90A27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98F7AA6-E53F-4DDF-A3B0-BE8DB68D865E}"/>
</file>

<file path=customXml/itemProps2.xml><?xml version="1.0" encoding="utf-8"?>
<ds:datastoreItem xmlns:ds="http://schemas.openxmlformats.org/officeDocument/2006/customXml" ds:itemID="{F269089D-3164-4ED7-A84A-C4A0B516FD4A}">
  <ds:schemaRefs>
    <ds:schemaRef ds:uri="http://schemas.microsoft.com/sharepoint/v3/contenttype/forms"/>
  </ds:schemaRefs>
</ds:datastoreItem>
</file>

<file path=customXml/itemProps3.xml><?xml version="1.0" encoding="utf-8"?>
<ds:datastoreItem xmlns:ds="http://schemas.openxmlformats.org/officeDocument/2006/customXml" ds:itemID="{8FC708DD-87F7-4CFE-874F-96D8CDF0628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5069</TotalTime>
  <Words>2765</Words>
  <Application>Microsoft Macintosh PowerPoint</Application>
  <PresentationFormat>On-screen Show (4:3)</PresentationFormat>
  <Paragraphs>317</Paragraphs>
  <Slides>36</Slides>
  <Notes>36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Calibri</vt:lpstr>
      <vt:lpstr>Office Theme</vt:lpstr>
      <vt:lpstr>1_Office Theme</vt:lpstr>
      <vt:lpstr>Images © Alamy www.alamy.com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vgriffin</dc:creator>
  <cp:lastModifiedBy>Eric Pletcher</cp:lastModifiedBy>
  <cp:revision>142</cp:revision>
  <dcterms:created xsi:type="dcterms:W3CDTF">2014-11-28T15:25:45Z</dcterms:created>
  <dcterms:modified xsi:type="dcterms:W3CDTF">2018-06-14T17:32:41Z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