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  <p:sldMasterId id="2147483674" r:id="rId5"/>
    <p:sldMasterId id="2147483686" r:id="rId6"/>
  </p:sldMasterIdLst>
  <p:notesMasterIdLst>
    <p:notesMasterId r:id="rId28"/>
  </p:notesMasterIdLst>
  <p:sldIdLst>
    <p:sldId id="337" r:id="rId7"/>
    <p:sldId id="338" r:id="rId8"/>
    <p:sldId id="270" r:id="rId9"/>
    <p:sldId id="274" r:id="rId10"/>
    <p:sldId id="299" r:id="rId11"/>
    <p:sldId id="284" r:id="rId12"/>
    <p:sldId id="287" r:id="rId13"/>
    <p:sldId id="328" r:id="rId14"/>
    <p:sldId id="302" r:id="rId15"/>
    <p:sldId id="314" r:id="rId16"/>
    <p:sldId id="317" r:id="rId17"/>
    <p:sldId id="347" r:id="rId18"/>
    <p:sldId id="348" r:id="rId19"/>
    <p:sldId id="312" r:id="rId20"/>
    <p:sldId id="315" r:id="rId21"/>
    <p:sldId id="349" r:id="rId22"/>
    <p:sldId id="316" r:id="rId23"/>
    <p:sldId id="346" r:id="rId24"/>
    <p:sldId id="325" r:id="rId25"/>
    <p:sldId id="333" r:id="rId26"/>
    <p:sldId id="259" r:id="rId2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  <a:srgbClr val="FFFF99"/>
    <a:srgbClr val="FF9933"/>
    <a:srgbClr val="CC9900"/>
    <a:srgbClr val="CCFF99"/>
    <a:srgbClr val="800000"/>
    <a:srgbClr val="66CCFF"/>
    <a:srgbClr val="FFFF66"/>
    <a:srgbClr val="CCFFCC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978" autoAdjust="0"/>
    <p:restoredTop sz="87639" autoAdjust="0"/>
  </p:normalViewPr>
  <p:slideViewPr>
    <p:cSldViewPr showGuides="1">
      <p:cViewPr varScale="1">
        <p:scale>
          <a:sx n="46" d="100"/>
          <a:sy n="46" d="100"/>
        </p:scale>
        <p:origin x="192" y="2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7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4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font" Target="fonts/font2.fntdata"/><Relationship Id="rId35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E6E8668B-F615-4EEF-9B02-678CAC16789A}" type="datetimeFigureOut">
              <a:rPr lang="en-US" smtClean="0"/>
              <a:pPr/>
              <a:t>6/14/18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504B8052-902D-4748-B992-EB3679C4BE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337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59606ED-EDA8-4DDC-8F67-1045A15A0A7F}" type="slidenum">
              <a:rPr lang="en-US">
                <a:solidFill>
                  <a:prstClr val="black"/>
                </a:solidFill>
              </a:rPr>
              <a:pPr eaLnBrk="1" hangingPunct="1"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6071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Assessment</a:t>
            </a:r>
            <a:r>
              <a:rPr lang="en-US" b="1" dirty="0">
                <a:solidFill>
                  <a:srgbClr val="800000"/>
                </a:solidFill>
              </a:rPr>
              <a:t>: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srgbClr val="800000"/>
              </a:solidFill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baseline="0" dirty="0">
                <a:solidFill>
                  <a:srgbClr val="800000"/>
                </a:solidFill>
              </a:rPr>
              <a:t>Work closely with your physician or healthcare provider.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>
              <a:solidFill>
                <a:srgbClr val="800000"/>
              </a:solidFill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r>
              <a:rPr lang="en-US" b="0" baseline="0" dirty="0">
                <a:solidFill>
                  <a:srgbClr val="800000"/>
                </a:solidFill>
              </a:rPr>
              <a:t>Lifestyle changes may reduce or eliminate the need for certain medications over time.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>
              <a:solidFill>
                <a:srgbClr val="800000"/>
              </a:solidFill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>
                <a:solidFill>
                  <a:srgbClr val="800000"/>
                </a:solidFill>
              </a:rPr>
              <a:t>3.  Use medicine or medical procedures when needed.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endParaRPr lang="en-US" b="1" baseline="0" dirty="0">
              <a:solidFill>
                <a:srgbClr val="80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9723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Lifestyle:  </a:t>
            </a:r>
            <a:r>
              <a:rPr lang="en-US" dirty="0"/>
              <a:t>Lifestyle choices, nutrition, exercise and sleep,</a:t>
            </a:r>
            <a:r>
              <a:rPr lang="en-US" baseline="0" dirty="0"/>
              <a:t> </a:t>
            </a:r>
            <a:r>
              <a:rPr lang="en-US" dirty="0"/>
              <a:t>are very</a:t>
            </a:r>
            <a:r>
              <a:rPr lang="en-US" baseline="0" dirty="0"/>
              <a:t> powerful for restoring the brain.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Lifestyle choices are </a:t>
            </a:r>
            <a:r>
              <a:rPr lang="en-US" dirty="0"/>
              <a:t>the foundation of mental, physical, and spiritual strength.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18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>
                <a:solidFill>
                  <a:schemeClr val="bg1"/>
                </a:solidFill>
              </a:rPr>
              <a:t>A healthy lifestyle has many components that minister to your mind, body, and spirit.</a:t>
            </a:r>
          </a:p>
          <a:p>
            <a:endParaRPr lang="en-US" sz="1200" b="1" dirty="0">
              <a:solidFill>
                <a:schemeClr val="bg1"/>
              </a:solidFill>
            </a:endParaRPr>
          </a:p>
          <a:p>
            <a:r>
              <a:rPr lang="en-US" sz="1200" b="1" dirty="0">
                <a:solidFill>
                  <a:schemeClr val="bg1"/>
                </a:solidFill>
              </a:rPr>
              <a:t>Read slide.</a:t>
            </a:r>
          </a:p>
          <a:p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7783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Read slide</a:t>
            </a:r>
          </a:p>
          <a:p>
            <a:endParaRPr lang="en-US" dirty="0"/>
          </a:p>
          <a:p>
            <a:r>
              <a:rPr lang="en-US" baseline="0" dirty="0"/>
              <a:t>Lifestyle choices matter, especially ones that we repeat every day.</a:t>
            </a:r>
          </a:p>
          <a:p>
            <a:endParaRPr lang="en-US" baseline="0" dirty="0"/>
          </a:p>
          <a:p>
            <a:r>
              <a:rPr lang="en-US" baseline="0" dirty="0"/>
              <a:t>Can you think of some other lifestyle factors that might affect the brain-body system?  (wait for response)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123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Environment: </a:t>
            </a:r>
            <a:r>
              <a:rPr lang="en-US" dirty="0"/>
              <a:t>The internal environment of how you think and the external environment you surround</a:t>
            </a:r>
            <a:r>
              <a:rPr lang="en-US" baseline="0" dirty="0"/>
              <a:t> yourself with are </a:t>
            </a:r>
            <a:r>
              <a:rPr lang="en-US" dirty="0"/>
              <a:t>critical for achieving and maintaining positive change.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4306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Managing Stress:</a:t>
            </a:r>
            <a:r>
              <a:rPr lang="en-US" dirty="0"/>
              <a:t> We all need practical</a:t>
            </a:r>
            <a:r>
              <a:rPr lang="en-US" baseline="0" dirty="0"/>
              <a:t> strategies</a:t>
            </a:r>
            <a:r>
              <a:rPr lang="en-US" dirty="0"/>
              <a:t> to tap into when confronting challenges and stress.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3577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God has provided</a:t>
            </a:r>
            <a:r>
              <a:rPr lang="en-US" sz="1200" b="1" baseline="0" dirty="0">
                <a:solidFill>
                  <a:schemeClr val="bg1"/>
                </a:solidFill>
              </a:rPr>
              <a:t> a lifestyle plan that promotes peace.</a:t>
            </a:r>
          </a:p>
          <a:p>
            <a:endParaRPr lang="en-US" sz="1200" b="1" baseline="0" dirty="0">
              <a:solidFill>
                <a:schemeClr val="bg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</a:rPr>
              <a:t>Lifestyle is one of the major factors determining brain as well as body health. </a:t>
            </a:r>
            <a:endParaRPr lang="en-US" dirty="0"/>
          </a:p>
          <a:p>
            <a:endParaRPr lang="en-US" sz="1200" b="1" baseline="0" dirty="0">
              <a:solidFill>
                <a:schemeClr val="bg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4B8052-902D-4748-B992-EB3679C4BE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37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Connections: </a:t>
            </a:r>
            <a:r>
              <a:rPr lang="en-US" dirty="0"/>
              <a:t>Your associations and interests have a profound shaping effect on your values and goals.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dirty="0"/>
              <a:t>Knowing that God’s power and guidance are available gives courage and power for the journey.</a:t>
            </a:r>
            <a:r>
              <a:rPr lang="en-US" sz="1200" kern="12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</a:p>
          <a:p>
            <a:endParaRPr lang="en-US" sz="1200" kern="1200" dirty="0">
              <a:solidFill>
                <a:schemeClr val="tx1"/>
              </a:solidFill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a typeface="+mn-ea"/>
                <a:cs typeface="+mn-cs"/>
              </a:rPr>
              <a:t>Social connections provide an opportunity to check in with each other, exchange ideas, and perhaps lend a supportive ear or shoulder.</a:t>
            </a:r>
          </a:p>
          <a:p>
            <a:endParaRPr lang="en-US" sz="1200" kern="1200" dirty="0">
              <a:solidFill>
                <a:schemeClr val="tx1"/>
              </a:solidFill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0788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Read slide.</a:t>
            </a:r>
            <a:endParaRPr lang="en-US" b="0" baseline="0" dirty="0"/>
          </a:p>
          <a:p>
            <a:endParaRPr lang="en-US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close relationship with God is not</a:t>
            </a:r>
            <a:r>
              <a:rPr lang="en-US" baseline="0" dirty="0"/>
              <a:t> only linked to a healthier immune system with lower blood pressure, inflammation, cholesterol and fasting blood sugar.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A close relationship with God also shows a reduced risk for depression and addictions. 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4B8052-902D-4748-B992-EB3679C4BE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7184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baseline="0" dirty="0"/>
              <a:t>Read slide.</a:t>
            </a:r>
          </a:p>
          <a:p>
            <a:endParaRPr lang="en-US" b="1" baseline="0" dirty="0"/>
          </a:p>
          <a:p>
            <a:r>
              <a:rPr lang="en-US" baseline="0" dirty="0"/>
              <a:t>“</a:t>
            </a:r>
            <a:r>
              <a:rPr lang="en-US" dirty="0"/>
              <a:t>God created man in His own image.” Genesis 1:27</a:t>
            </a:r>
          </a:p>
          <a:p>
            <a:endParaRPr lang="en-US" baseline="0" dirty="0"/>
          </a:p>
          <a:p>
            <a:r>
              <a:rPr lang="en-US" dirty="0"/>
              <a:t>He gave you the intellect to reason about your existence;</a:t>
            </a:r>
            <a:r>
              <a:rPr lang="en-US" baseline="0" dirty="0"/>
              <a:t> the capacity to know him; the ability to experience His love and share it with others. </a:t>
            </a:r>
          </a:p>
          <a:p>
            <a:br>
              <a:rPr lang="en-US" dirty="0"/>
            </a:br>
            <a:endParaRPr lang="en-US" baseline="0" dirty="0"/>
          </a:p>
          <a:p>
            <a:br>
              <a:rPr lang="en-US" dirty="0"/>
            </a:br>
            <a:endParaRPr lang="en-US" dirty="0"/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0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59606ED-EDA8-4DDC-8F67-1045A15A0A7F}" type="slidenum">
              <a:rPr lang="en-US">
                <a:solidFill>
                  <a:prstClr val="black"/>
                </a:solidFill>
              </a:rPr>
              <a:pPr eaLnBrk="1" hangingPunct="1"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7242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Read slide.</a:t>
            </a:r>
          </a:p>
          <a:p>
            <a:endParaRPr lang="en-US" b="1" dirty="0"/>
          </a:p>
          <a:p>
            <a:r>
              <a:rPr lang="en-US" b="0" dirty="0"/>
              <a:t>Your brain changes with your thoughts</a:t>
            </a:r>
            <a:r>
              <a:rPr lang="en-US" b="0" baseline="0" dirty="0"/>
              <a:t> and emotions.</a:t>
            </a:r>
          </a:p>
          <a:p>
            <a:endParaRPr lang="en-US" b="0" baseline="0" dirty="0"/>
          </a:p>
          <a:p>
            <a:r>
              <a:rPr lang="en-US" b="0" baseline="0" dirty="0"/>
              <a:t>Knowing that you are created by God and that God is personally watching over you, helps heal a broken brain.</a:t>
            </a:r>
          </a:p>
          <a:p>
            <a:endParaRPr lang="en-US" b="0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2506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>
                <a:latin typeface="Arial" pitchFamily="34" charset="0"/>
              </a:rPr>
              <a:t>Read slide.</a:t>
            </a:r>
          </a:p>
          <a:p>
            <a:endParaRPr lang="en-US" b="1" dirty="0">
              <a:latin typeface="Arial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have been given powerful tools, mental, physical, social, and spiritual, for healing the broken brain.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r>
              <a:rPr lang="en-US" baseline="0" dirty="0"/>
              <a:t>Would you like to experience these wonderful changes in your life?  </a:t>
            </a:r>
          </a:p>
          <a:p>
            <a:endParaRPr lang="en-US" baseline="0" dirty="0"/>
          </a:p>
          <a:p>
            <a:r>
              <a:rPr lang="en-US" baseline="0" dirty="0"/>
              <a:t>If this is your desire and commitment, raise your hand with me—and bring a friend to the next sessions!</a:t>
            </a:r>
            <a:endParaRPr lang="en-US" dirty="0"/>
          </a:p>
          <a:p>
            <a:endParaRPr lang="en-US" b="1" dirty="0">
              <a:latin typeface="Arial" pitchFamily="34" charset="0"/>
            </a:endParaRPr>
          </a:p>
          <a:p>
            <a:endParaRPr lang="en-US" b="1" dirty="0">
              <a:latin typeface="Arial" pitchFamily="34" charset="0"/>
            </a:endParaRPr>
          </a:p>
          <a:p>
            <a:endParaRPr lang="en-US" dirty="0">
              <a:latin typeface="Arial" pitchFamily="34" charset="0"/>
            </a:endParaRPr>
          </a:p>
          <a:p>
            <a:endParaRPr lang="en-US" dirty="0">
              <a:latin typeface="Arial" pitchFamily="34" charset="0"/>
            </a:endParaRPr>
          </a:p>
          <a:p>
            <a:endParaRPr lang="en-US" dirty="0">
              <a:latin typeface="Arial" pitchFamily="34" charset="0"/>
            </a:endParaRPr>
          </a:p>
          <a:p>
            <a:endParaRPr lang="en-US" dirty="0">
              <a:latin typeface="Arial" pitchFamily="34" charset="0"/>
            </a:endParaRPr>
          </a:p>
          <a:p>
            <a:endParaRPr lang="en-US" dirty="0">
              <a:latin typeface="Arial" pitchFamily="34" charset="0"/>
            </a:endParaRP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59606ED-EDA8-4DDC-8F67-1045A15A0A7F}" type="slidenum">
              <a:rPr lang="en-US">
                <a:solidFill>
                  <a:prstClr val="black"/>
                </a:solidFill>
              </a:rPr>
              <a:pPr eaLnBrk="1" hangingPunct="1"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971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dirty="0"/>
              <a:t>Read</a:t>
            </a:r>
            <a:r>
              <a:rPr lang="en-US" b="1" baseline="0" dirty="0"/>
              <a:t> slide. </a:t>
            </a:r>
          </a:p>
          <a:p>
            <a:endParaRPr lang="en-US" baseline="0" dirty="0"/>
          </a:p>
          <a:p>
            <a:r>
              <a:rPr lang="en-US" dirty="0"/>
              <a:t>These brains of ours…can they change, adapt, and improve all through life?</a:t>
            </a:r>
          </a:p>
          <a:p>
            <a:endParaRPr lang="en-US" dirty="0"/>
          </a:p>
          <a:p>
            <a:r>
              <a:rPr lang="en-US" dirty="0"/>
              <a:t>In this session we are going to see</a:t>
            </a:r>
            <a:r>
              <a:rPr lang="en-US" baseline="0" dirty="0"/>
              <a:t> how your brain is designed for renewal, restoration, and repair.</a:t>
            </a:r>
            <a:endParaRPr lang="en-US" dirty="0"/>
          </a:p>
          <a:p>
            <a:endParaRPr lang="en-U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F58704-815A-4324-AC70-0B21AE6B092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92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Harvey and Irma are</a:t>
            </a:r>
            <a:r>
              <a:rPr lang="en-US" baseline="0" dirty="0"/>
              <a:t> a lovely couple who have been married for 75 years.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Harvey and Irma are also</a:t>
            </a:r>
            <a:r>
              <a:rPr lang="en-US" dirty="0"/>
              <a:t> two </a:t>
            </a:r>
            <a:r>
              <a:rPr lang="en-US" baseline="0" dirty="0"/>
              <a:t>Super Hurricanes we vividly remember, decimating two different parts of the country in September 2017.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r>
              <a:rPr lang="en-US" baseline="0" dirty="0"/>
              <a:t>Harvey pounded Texas with such violence that it put 2/3 of Houston under water, inflicting so much damage that it could go down in history as one of the costliest natural disasters in America.</a:t>
            </a:r>
          </a:p>
          <a:p>
            <a:endParaRPr lang="en-US" baseline="0" dirty="0"/>
          </a:p>
          <a:p>
            <a:r>
              <a:rPr lang="en-US" baseline="0" dirty="0"/>
              <a:t>Irma followed shortly after, bashing the Caribbean Islands, Florida, and surrounding islands.</a:t>
            </a:r>
          </a:p>
          <a:p>
            <a:endParaRPr lang="en-US" baseline="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4590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Read slide. </a:t>
            </a:r>
          </a:p>
          <a:p>
            <a:endParaRPr lang="en-US" b="1" dirty="0"/>
          </a:p>
          <a:p>
            <a:r>
              <a:rPr lang="en-US" b="0" dirty="0"/>
              <a:t>Such a city has</a:t>
            </a:r>
            <a:r>
              <a:rPr lang="en-US" b="0" baseline="0" dirty="0"/>
              <a:t> lost its synchrony and vitality.  </a:t>
            </a:r>
          </a:p>
          <a:p>
            <a:endParaRPr lang="en-US" b="0" baseline="0" dirty="0"/>
          </a:p>
          <a:p>
            <a:r>
              <a:rPr lang="en-US" b="0" baseline="0" dirty="0"/>
              <a:t>Its broken communication and transportation systems shut down the city’s normal operations .</a:t>
            </a:r>
          </a:p>
          <a:p>
            <a:endParaRPr lang="en-US" b="0" baseline="0" dirty="0"/>
          </a:p>
          <a:p>
            <a:r>
              <a:rPr lang="en-US" b="0" baseline="0" dirty="0"/>
              <a:t>With weakened defenses, the city is especially vulnerable to vandalism and violence—it is now in survival mode!</a:t>
            </a:r>
            <a:endParaRPr lang="en-US" b="0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722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God often uses the things we </a:t>
            </a:r>
            <a:r>
              <a:rPr lang="en-US" i="1" dirty="0"/>
              <a:t>can</a:t>
            </a:r>
            <a:r>
              <a:rPr lang="en-US" dirty="0"/>
              <a:t> see to help us understand the things we </a:t>
            </a:r>
            <a:r>
              <a:rPr lang="en-US" i="1" dirty="0"/>
              <a:t>cannot </a:t>
            </a:r>
            <a:r>
              <a:rPr lang="en-US" dirty="0"/>
              <a:t>see.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Notice this vivid comparison of just such a city with mankind</a:t>
            </a:r>
            <a:r>
              <a:rPr lang="en-US" baseline="0" dirty="0"/>
              <a:t> in his broken condition</a:t>
            </a:r>
            <a:r>
              <a:rPr lang="en-US" dirty="0"/>
              <a:t>:</a:t>
            </a:r>
            <a:endParaRPr lang="en-US" sz="1200" b="0" kern="1200" dirty="0">
              <a:solidFill>
                <a:schemeClr val="tx1"/>
              </a:solidFill>
              <a:ea typeface="+mn-ea"/>
              <a:cs typeface="+mn-cs"/>
            </a:endParaRPr>
          </a:p>
          <a:p>
            <a:endParaRPr lang="en-US" dirty="0"/>
          </a:p>
          <a:p>
            <a:r>
              <a:rPr lang="en-US" b="1" dirty="0"/>
              <a:t>Read slide.</a:t>
            </a:r>
          </a:p>
          <a:p>
            <a:endParaRPr lang="en-US" b="1" dirty="0"/>
          </a:p>
          <a:p>
            <a:endParaRPr lang="en-US" sz="1200" kern="1200" dirty="0">
              <a:solidFill>
                <a:schemeClr val="tx1"/>
              </a:solidFill>
              <a:ea typeface="+mn-ea"/>
              <a:cs typeface="+mn-cs"/>
            </a:endParaRP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09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</a:t>
            </a:r>
            <a:r>
              <a:rPr lang="en-US" b="1" baseline="0" dirty="0"/>
              <a:t> slide.</a:t>
            </a:r>
            <a:endParaRPr lang="en-US" b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Your brain</a:t>
            </a:r>
            <a:r>
              <a:rPr lang="en-US" b="0" baseline="0" dirty="0"/>
              <a:t> is capable of physical, mental, and emotional improvement and spiritual renewal.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a typeface="+mn-ea"/>
                <a:cs typeface="+mn-cs"/>
              </a:rPr>
              <a:t>The great news is that you can move forward and </a:t>
            </a:r>
            <a:r>
              <a:rPr lang="en-US" sz="1200" i="1" kern="1200" dirty="0">
                <a:solidFill>
                  <a:schemeClr val="tx1"/>
                </a:solidFill>
                <a:ea typeface="+mn-ea"/>
                <a:cs typeface="+mn-cs"/>
              </a:rPr>
              <a:t>continue</a:t>
            </a:r>
            <a:r>
              <a:rPr lang="en-US" sz="1200" kern="1200" dirty="0">
                <a:solidFill>
                  <a:schemeClr val="tx1"/>
                </a:solidFill>
                <a:ea typeface="+mn-ea"/>
                <a:cs typeface="+mn-cs"/>
              </a:rPr>
              <a:t> forward—whether </a:t>
            </a:r>
            <a:r>
              <a:rPr lang="en-US" sz="1200" kern="1200" baseline="0" dirty="0">
                <a:solidFill>
                  <a:schemeClr val="tx1"/>
                </a:solidFill>
                <a:ea typeface="+mn-ea"/>
                <a:cs typeface="+mn-cs"/>
              </a:rPr>
              <a:t>your </a:t>
            </a:r>
            <a:r>
              <a:rPr lang="en-US" sz="1200" kern="1200" dirty="0">
                <a:solidFill>
                  <a:schemeClr val="tx1"/>
                </a:solidFill>
                <a:ea typeface="+mn-ea"/>
                <a:cs typeface="+mn-cs"/>
              </a:rPr>
              <a:t>brain has been </a:t>
            </a:r>
            <a:r>
              <a:rPr lang="en-US" sz="1200" b="0" kern="1200" dirty="0">
                <a:solidFill>
                  <a:schemeClr val="tx1"/>
                </a:solidFill>
                <a:ea typeface="+mn-ea"/>
                <a:cs typeface="+mn-cs"/>
              </a:rPr>
              <a:t>hit</a:t>
            </a:r>
            <a:r>
              <a:rPr lang="en-US" sz="1200" b="0" kern="1200" baseline="0" dirty="0">
                <a:solidFill>
                  <a:schemeClr val="tx1"/>
                </a:solidFill>
                <a:ea typeface="+mn-ea"/>
                <a:cs typeface="+mn-cs"/>
              </a:rPr>
              <a:t> by a storm of </a:t>
            </a:r>
            <a:r>
              <a:rPr lang="en-US" sz="1200" kern="1200" dirty="0">
                <a:solidFill>
                  <a:schemeClr val="tx1"/>
                </a:solidFill>
                <a:ea typeface="+mn-ea"/>
                <a:cs typeface="+mn-cs"/>
              </a:rPr>
              <a:t>stress, depression, negativity or bad habits.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290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Notice</a:t>
            </a:r>
            <a:r>
              <a:rPr lang="en-US" baseline="0" dirty="0"/>
              <a:t> this statement by Dr. John </a:t>
            </a:r>
            <a:r>
              <a:rPr lang="en-US" baseline="0" dirty="0" err="1"/>
              <a:t>Ratey</a:t>
            </a:r>
            <a:r>
              <a:rPr lang="en-US" baseline="0" dirty="0"/>
              <a:t>, a psychiatrist and author from Harvard University in his book, </a:t>
            </a:r>
            <a:r>
              <a:rPr lang="en-US" i="1" baseline="0" dirty="0"/>
              <a:t>“User’s Guide to the Brain”:</a:t>
            </a:r>
          </a:p>
          <a:p>
            <a:endParaRPr lang="en-US" baseline="0" dirty="0"/>
          </a:p>
          <a:p>
            <a:r>
              <a:rPr lang="en-US" b="1" baseline="0" dirty="0"/>
              <a:t>Read slide.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365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How do you heal a broken brain?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b="0" dirty="0"/>
              <a:t>There are at least five</a:t>
            </a:r>
            <a:r>
              <a:rPr lang="en-US" b="0" baseline="0" dirty="0"/>
              <a:t> </a:t>
            </a:r>
            <a:r>
              <a:rPr lang="en-US" b="0" dirty="0"/>
              <a:t>key</a:t>
            </a:r>
            <a:r>
              <a:rPr lang="en-US" b="0" baseline="0" dirty="0"/>
              <a:t> areas to building a better brain, better thinking, better habits, and a better life! </a:t>
            </a:r>
          </a:p>
          <a:p>
            <a:pPr eaLnBrk="1" hangingPunct="1"/>
            <a:endParaRPr lang="en-US" b="0" baseline="0" dirty="0"/>
          </a:p>
          <a:p>
            <a:pPr eaLnBrk="1" hangingPunct="1"/>
            <a:r>
              <a:rPr lang="en-US" b="1" dirty="0"/>
              <a:t>Read slide</a:t>
            </a:r>
            <a:r>
              <a:rPr lang="en-US" b="1" baseline="0" dirty="0"/>
              <a:t> </a:t>
            </a:r>
            <a:r>
              <a:rPr lang="en-US" b="1" dirty="0"/>
              <a:t> (Each is briefly summarized</a:t>
            </a:r>
            <a:r>
              <a:rPr lang="en-US" b="1" baseline="0" dirty="0"/>
              <a:t> on</a:t>
            </a:r>
            <a:r>
              <a:rPr lang="en-US" b="1" dirty="0"/>
              <a:t> the next</a:t>
            </a:r>
            <a:r>
              <a:rPr lang="en-US" b="1" baseline="0" dirty="0"/>
              <a:t> slides</a:t>
            </a:r>
            <a:r>
              <a:rPr lang="en-US" b="1" dirty="0"/>
              <a:t>).</a:t>
            </a:r>
          </a:p>
          <a:p>
            <a:pPr eaLnBrk="1" hangingPunct="1"/>
            <a:endParaRPr lang="en-US" b="1" dirty="0"/>
          </a:p>
          <a:p>
            <a:pPr eaLnBrk="1" hangingPunct="1"/>
            <a:endParaRPr lang="en-US" b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b="1" dirty="0"/>
          </a:p>
          <a:p>
            <a:pPr eaLnBrk="1" hangingPunct="1"/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319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E2089-C193-4601-A4B5-41D7F9A6AF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199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53FE1-065D-4927-B942-DC04D17B14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088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2FFF6B-4856-4E34-91D7-529B495C4D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129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9C5CC-A520-439F-AFC9-E169544400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615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D8B43-7E2D-44DE-AC93-A60AF2956C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869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3E94C-6AFC-4CF2-89CE-4EB146AE3E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639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DC0FB-C583-4083-852B-82586EC5FD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5184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6F58B-8713-4E73-85C2-21192C4B93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7616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24F8D-EA09-4048-8A8F-F41CEABB35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128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B6424-7C06-4338-87CE-2FA976B7B9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9108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85F20-7E96-4080-83DA-E4911BA80F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421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30CD1A-D074-4F99-8367-CE9FD5D062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2416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03859-B4FA-4A24-9B64-09D09657F5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4373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06F7E2-CC3F-4A30-A5CB-C01A1F7BCF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7738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27F49-D670-4B05-83C0-57F7B35453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778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45FD4-462B-40F8-9C9E-6EB75B046B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2264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02465-03FC-4A4A-A6EE-EF1B509105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8015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3E94C-6AFC-4CF2-89CE-4EB146AE3E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9122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DC0FB-C583-4083-852B-82586EC5FD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1360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6F58B-8713-4E73-85C2-21192C4B93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379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24F8D-EA09-4048-8A8F-F41CEABB35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92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B6424-7C06-4338-87CE-2FA976B7B9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580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E851B-3CF4-4A18-874D-E6A5B9C0E1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0293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85F20-7E96-4080-83DA-E4911BA80F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5561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03859-B4FA-4A24-9B64-09D09657F5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6394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06F7E2-CC3F-4A30-A5CB-C01A1F7BCF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2530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27F49-D670-4B05-83C0-57F7B35453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3366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45FD4-462B-40F8-9C9E-6EB75B046B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3250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02465-03FC-4A4A-A6EE-EF1B509105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31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2D31B6-7D1E-4A38-843E-1EE942EBCA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6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FB99A-8371-4D26-97A4-6F71BB2A6E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422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30AD4-B479-4ACC-B95E-DA0A206964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368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6CBF2B-1270-4443-8118-2AA00CAC0E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893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FA76B-16D5-47C1-A1F9-CCF9EE65F6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85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10FE3-BF31-4D57-923C-B1685BC80B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06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34E43-119A-4446-90FC-D9BDBE3431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34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NUL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D7A6AD-2564-4B14-A91F-604971171CC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277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CF24F6-B1F7-4A51-9261-BC3A20E1D15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179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CF24F6-B1F7-4A51-9261-BC3A20E1D15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41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DEC8E8-34F6-A34E-BCAD-F0EBEBDA68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2"/>
          <p:cNvSpPr txBox="1">
            <a:spLocks/>
          </p:cNvSpPr>
          <p:nvPr/>
        </p:nvSpPr>
        <p:spPr>
          <a:xfrm>
            <a:off x="453258" y="1144739"/>
            <a:ext cx="8233542" cy="4233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b="0" i="1" kern="1200" baseline="0">
                <a:solidFill>
                  <a:schemeClr val="tx1"/>
                </a:solidFill>
                <a:latin typeface="Asap"/>
                <a:ea typeface="+mj-ea"/>
                <a:cs typeface="Asap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sap"/>
                <a:ea typeface="+mj-ea"/>
              </a:rPr>
              <a:t>Images © Alamy</a:t>
            </a:r>
            <a:b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sap"/>
                <a:ea typeface="+mj-ea"/>
              </a:rPr>
            </a:b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sap"/>
                <a:ea typeface="+mj-ea"/>
              </a:rPr>
              <a:t>www.alamy.com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4114801"/>
            <a:ext cx="8382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ea typeface="Arial" charset="0"/>
                <a:cs typeface="Arial" charset="0"/>
              </a:rPr>
              <a:t>Images used in PowerPoint presentation are part of the presentation and not to be used out of context of the presentation, may not be used as stand-alone images unless to promote the presentation/event, and may not be resold in singular form or as part of an image library.  Images are © Alamy and presentation templates and content therein are © MISDA, any other usage requires written permission from both parties.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91000" y="1600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55" b="91636" l="1502" r="96847">
                        <a14:foregroundMark x1="42643" y1="41455" x2="42643" y2="41455"/>
                        <a14:foregroundMark x1="14114" y1="55273" x2="14114" y2="55273"/>
                        <a14:foregroundMark x1="85886" y1="59273" x2="85886" y2="59273"/>
                        <a14:foregroundMark x1="23123" y1="34545" x2="23123" y2="345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6600" y="1295400"/>
            <a:ext cx="2590800" cy="10697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15000" y="1828801"/>
            <a:ext cx="430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ea typeface="Arial" charset="0"/>
                <a:cs typeface="Arial" charset="0"/>
              </a:rPr>
              <a:t>®</a:t>
            </a:r>
            <a:endParaRPr lang="en-US" sz="1600" dirty="0">
              <a:solidFill>
                <a:prstClr val="black"/>
              </a:solidFill>
              <a:ea typeface="Arial" charset="0"/>
              <a:cs typeface="Arial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922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270EDC-012A-424B-A07B-DDF1C30C5E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4E757B-1C58-944A-AD8C-1FD028C2B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BDA61C-DF51-9D45-83CE-FFFC5750F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3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4F84B7-CB5D-5C44-9335-AC41F1F11C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61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E709A2-7005-0945-9077-17FE699557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840B5B-5108-F141-9F54-EFCA0F5A77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E56B05-56A4-174E-BAA5-2101BD189B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4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D5248D-B088-5D46-A560-9DBF0FFFDB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F491234-5DBC-3644-A221-95CABA77EC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51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1F8409C-27B0-334B-B0DB-2BFDA1F4B1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C1F2C8-729A-2F4E-AAF7-0D6C4E5AC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7" y="-13447"/>
            <a:ext cx="9144000" cy="6858000"/>
          </a:xfrm>
          <a:prstGeom prst="rect">
            <a:avLst/>
          </a:prstGeom>
        </p:spPr>
      </p:pic>
      <p:sp>
        <p:nvSpPr>
          <p:cNvPr id="8" name="Title 2"/>
          <p:cNvSpPr txBox="1">
            <a:spLocks/>
          </p:cNvSpPr>
          <p:nvPr/>
        </p:nvSpPr>
        <p:spPr>
          <a:xfrm>
            <a:off x="1143000" y="1447800"/>
            <a:ext cx="7010400" cy="3429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b="0" i="1" kern="1200" baseline="0">
                <a:solidFill>
                  <a:schemeClr val="tx1"/>
                </a:solidFill>
                <a:latin typeface="Asap"/>
                <a:ea typeface="+mj-ea"/>
                <a:cs typeface="Asap"/>
              </a:defRPr>
            </a:lvl1pPr>
          </a:lstStyle>
          <a:p>
            <a:pPr algn="l"/>
            <a:endParaRPr lang="en-US" sz="1800" i="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endParaRPr lang="en-US" sz="1800" i="0" dirty="0">
              <a:solidFill>
                <a:schemeClr val="bg1"/>
              </a:solidFill>
              <a:latin typeface="Calibri" pitchFamily="34" charset="0"/>
            </a:endParaRPr>
          </a:p>
          <a:p>
            <a:pPr algn="l"/>
            <a:r>
              <a:rPr lang="en-US" sz="1800" i="0" dirty="0">
                <a:solidFill>
                  <a:schemeClr val="bg1"/>
                </a:solidFill>
                <a:latin typeface="Calibri" pitchFamily="34" charset="0"/>
              </a:rPr>
              <a:t>Scripture quotations used in </a:t>
            </a:r>
            <a:r>
              <a:rPr lang="en-US" sz="1800" b="1" i="0" dirty="0">
                <a:solidFill>
                  <a:schemeClr val="bg1"/>
                </a:solidFill>
                <a:latin typeface="Calibri" pitchFamily="34" charset="0"/>
              </a:rPr>
              <a:t>Balanced Living </a:t>
            </a:r>
            <a:r>
              <a:rPr lang="en-US" sz="1800" b="1" i="0" dirty="0" err="1">
                <a:solidFill>
                  <a:schemeClr val="bg1"/>
                </a:solidFill>
                <a:latin typeface="Calibri" pitchFamily="34" charset="0"/>
              </a:rPr>
              <a:t>PowerPoints</a:t>
            </a:r>
            <a:r>
              <a:rPr lang="en-US" sz="1800" i="0" dirty="0">
                <a:solidFill>
                  <a:schemeClr val="bg1"/>
                </a:solidFill>
                <a:latin typeface="Calibri" pitchFamily="34" charset="0"/>
              </a:rPr>
              <a:t> are taken from Bibles in the Public Domain which have no USA copyright restrictions.  We have indicated which version each quotation is taken from as follows:</a:t>
            </a:r>
          </a:p>
          <a:p>
            <a:pPr algn="l"/>
            <a:r>
              <a:rPr lang="en-US" sz="1800" b="1" i="0" dirty="0">
                <a:solidFill>
                  <a:schemeClr val="bg1"/>
                </a:solidFill>
                <a:latin typeface="Calibri" pitchFamily="34" charset="0"/>
              </a:rPr>
              <a:t>KJV</a:t>
            </a:r>
            <a:r>
              <a:rPr lang="en-US" sz="1800" i="0" dirty="0">
                <a:solidFill>
                  <a:schemeClr val="bg1"/>
                </a:solidFill>
                <a:latin typeface="Calibri" pitchFamily="34" charset="0"/>
              </a:rPr>
              <a:t> - King James Version </a:t>
            </a:r>
          </a:p>
          <a:p>
            <a:pPr algn="l"/>
            <a:r>
              <a:rPr lang="en-US" sz="1800" b="1" i="0" dirty="0">
                <a:solidFill>
                  <a:schemeClr val="bg1"/>
                </a:solidFill>
                <a:latin typeface="Calibri" pitchFamily="34" charset="0"/>
              </a:rPr>
              <a:t>BBE</a:t>
            </a:r>
            <a:r>
              <a:rPr lang="en-US" sz="1800" i="0" dirty="0">
                <a:solidFill>
                  <a:schemeClr val="bg1"/>
                </a:solidFill>
                <a:latin typeface="Calibri" pitchFamily="34" charset="0"/>
              </a:rPr>
              <a:t> - Bible in Basic English</a:t>
            </a:r>
          </a:p>
          <a:p>
            <a:pPr algn="l"/>
            <a:r>
              <a:rPr lang="en-US" sz="1800" b="1" i="0" dirty="0">
                <a:solidFill>
                  <a:schemeClr val="bg1"/>
                </a:solidFill>
                <a:latin typeface="Calibri" pitchFamily="34" charset="0"/>
              </a:rPr>
              <a:t>WEB</a:t>
            </a:r>
            <a:r>
              <a:rPr lang="en-US" sz="1800" i="0" dirty="0">
                <a:solidFill>
                  <a:schemeClr val="bg1"/>
                </a:solidFill>
                <a:latin typeface="Calibri" pitchFamily="34" charset="0"/>
              </a:rPr>
              <a:t> - World English Bible</a:t>
            </a:r>
          </a:p>
          <a:p>
            <a:pPr algn="l"/>
            <a:r>
              <a:rPr lang="en-US" sz="1800" b="1" i="0" dirty="0">
                <a:solidFill>
                  <a:schemeClr val="bg1"/>
                </a:solidFill>
                <a:latin typeface="Calibri" pitchFamily="34" charset="0"/>
              </a:rPr>
              <a:t>DBY</a:t>
            </a:r>
            <a:r>
              <a:rPr lang="en-US" sz="1800" i="0" dirty="0">
                <a:solidFill>
                  <a:schemeClr val="bg1"/>
                </a:solidFill>
                <a:latin typeface="Calibri" pitchFamily="34" charset="0"/>
              </a:rPr>
              <a:t> - Darby's Translation</a:t>
            </a:r>
          </a:p>
          <a:p>
            <a:pPr algn="l"/>
            <a:r>
              <a:rPr lang="en-US" sz="1800" i="0" dirty="0">
                <a:solidFill>
                  <a:schemeClr val="bg1"/>
                </a:solidFill>
                <a:latin typeface="Calibri" pitchFamily="34" charset="0"/>
              </a:rPr>
              <a:t>Any scriptures not otherwise noted are the author's paraphrase of one of these versions.</a:t>
            </a:r>
          </a:p>
          <a:p>
            <a:pPr lvl="0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0776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5D1B56-998E-9947-BC8D-3E06C3716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7E3314-401A-5546-A8A2-D8D35ADE3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8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A1310A-304F-B944-B199-F5B06E8F2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EC8D12-6592-7347-A7EF-7BAA3C11A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567E20C-D831-1644-8607-47E9238EF4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782B0C-DA20-004B-B5B7-18001A5F00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272AB8-B568-7C4D-B5BA-98BC33E510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88415C3-59AF-EE41-9692-70F8409DED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75B729B-2F59-9F49-9F6A-4C497BF13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92E06408ADEE41BF0B67F14AB15500" ma:contentTypeVersion="9" ma:contentTypeDescription="Create a new document." ma:contentTypeScope="" ma:versionID="72ed82b64911a7369b5a56d320e07570">
  <xsd:schema xmlns:xsd="http://www.w3.org/2001/XMLSchema" xmlns:xs="http://www.w3.org/2001/XMLSchema" xmlns:p="http://schemas.microsoft.com/office/2006/metadata/properties" xmlns:ns1="http://schemas.microsoft.com/sharepoint/v3" xmlns:ns2="b3d8973d-8316-407a-8e30-0fccab978384" xmlns:ns3="9b1224cd-25dc-4b65-9ab8-cd20bb625383" targetNamespace="http://schemas.microsoft.com/office/2006/metadata/properties" ma:root="true" ma:fieldsID="7cf185fc82ea8dd4cb979d0f375f72ee" ns1:_="" ns2:_="" ns3:_="">
    <xsd:import namespace="http://schemas.microsoft.com/sharepoint/v3"/>
    <xsd:import namespace="b3d8973d-8316-407a-8e30-0fccab978384"/>
    <xsd:import namespace="9b1224cd-25dc-4b65-9ab8-cd20bb62538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d8973d-8316-407a-8e30-0fccab97838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1224cd-25dc-4b65-9ab8-cd20bb6253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C812316-9A6D-443B-8AE6-D42CD11670C6}">
  <ds:schemaRefs>
    <ds:schemaRef ds:uri="http://purl.org/dc/elements/1.1/"/>
    <ds:schemaRef ds:uri="http://schemas.microsoft.com/office/2006/metadata/properties"/>
    <ds:schemaRef ds:uri="b3d8973d-8316-407a-8e30-0fccab978384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64C3B9E7-34E7-4037-B239-9ECEC8CA32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D12860B-629C-4673-8C7C-03EAB53446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3d8973d-8316-407a-8e30-0fccab978384"/>
    <ds:schemaRef ds:uri="9b1224cd-25dc-4b65-9ab8-cd20bb6253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20418</TotalTime>
  <Words>920</Words>
  <Application>Microsoft Macintosh PowerPoint</Application>
  <PresentationFormat>On-screen Show (4:3)</PresentationFormat>
  <Paragraphs>141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Asap</vt:lpstr>
      <vt:lpstr>Calibri</vt:lpstr>
      <vt:lpstr>Arial</vt:lpstr>
      <vt:lpstr>2_Default Design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Connection: Engineered for Success</dc:title>
  <dc:creator>Jerry</dc:creator>
  <cp:lastModifiedBy>Eric Pletcher</cp:lastModifiedBy>
  <cp:revision>421</cp:revision>
  <dcterms:created xsi:type="dcterms:W3CDTF">2012-10-05T15:25:55Z</dcterms:created>
  <dcterms:modified xsi:type="dcterms:W3CDTF">2018-06-15T01:32:38Z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0x0101003492E06408ADEE41BF0B67F14AB15500</vt:lpwstr>
  </property>
</Properties>
</file>