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9"/>
  </p:notesMasterIdLst>
  <p:sldIdLst>
    <p:sldId id="289" r:id="rId6"/>
    <p:sldId id="290" r:id="rId7"/>
    <p:sldId id="256" r:id="rId8"/>
    <p:sldId id="266" r:id="rId9"/>
    <p:sldId id="268" r:id="rId10"/>
    <p:sldId id="270" r:id="rId11"/>
    <p:sldId id="269" r:id="rId12"/>
    <p:sldId id="271" r:id="rId13"/>
    <p:sldId id="272" r:id="rId14"/>
    <p:sldId id="277" r:id="rId15"/>
    <p:sldId id="276" r:id="rId16"/>
    <p:sldId id="278" r:id="rId17"/>
    <p:sldId id="28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99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97" autoAdjust="0"/>
    <p:restoredTop sz="88950" autoAdjust="0"/>
  </p:normalViewPr>
  <p:slideViewPr>
    <p:cSldViewPr>
      <p:cViewPr varScale="1">
        <p:scale>
          <a:sx n="111" d="100"/>
          <a:sy n="111" d="100"/>
        </p:scale>
        <p:origin x="456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264"/>
    </p:cViewPr>
  </p:sorterViewPr>
  <p:notesViewPr>
    <p:cSldViewPr>
      <p:cViewPr varScale="1">
        <p:scale>
          <a:sx n="83" d="100"/>
          <a:sy n="83" d="100"/>
        </p:scale>
        <p:origin x="-972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AC422-6E4E-4E4E-8359-4DFD05BE8B7D}" type="datetimeFigureOut">
              <a:rPr lang="en-US" smtClean="0"/>
              <a:pPr/>
              <a:t>6/14/18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F85CD8-4216-4819-A653-1A12B9F70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454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>
              <a:solidFill>
                <a:srgbClr val="000000"/>
              </a:solidFill>
            </a:endParaRPr>
          </a:p>
          <a:p>
            <a:endParaRPr lang="en-US" b="0" dirty="0"/>
          </a:p>
          <a:p>
            <a:endParaRPr lang="en-US" b="0" baseline="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A549-AC66-4EB9-91EB-8FA16D465EC6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7933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Read slide.</a:t>
            </a:r>
          </a:p>
          <a:p>
            <a:endParaRPr lang="en-US" dirty="0"/>
          </a:p>
          <a:p>
            <a:r>
              <a:rPr lang="en-US" baseline="0" dirty="0"/>
              <a:t>They are fresh, nutritious, and ready to enhance a quick salad, soup, stir fry, sandwich, or whole grain wrap.</a:t>
            </a:r>
          </a:p>
          <a:p>
            <a:endParaRPr lang="en-US" baseline="0" dirty="0"/>
          </a:p>
          <a:p>
            <a:r>
              <a:rPr lang="en-US" baseline="0" dirty="0"/>
              <a:t>Choose salad greens that are ready to eat.</a:t>
            </a:r>
          </a:p>
          <a:p>
            <a:endParaRPr lang="en-US" baseline="0" dirty="0"/>
          </a:p>
          <a:p>
            <a:r>
              <a:rPr lang="en-US" baseline="0" dirty="0"/>
              <a:t>Top with lemon juice, olive oil, and a little salt.</a:t>
            </a:r>
          </a:p>
          <a:p>
            <a:endParaRPr lang="en-US" baseline="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85CD8-4216-4819-A653-1A12B9F7033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129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Read slide.</a:t>
            </a:r>
          </a:p>
          <a:p>
            <a:endParaRPr lang="en-US" dirty="0"/>
          </a:p>
          <a:p>
            <a:r>
              <a:rPr lang="en-US" baseline="0" dirty="0"/>
              <a:t>Just 1 cup of cooked beans delivers about half the dietary fiber recommended for the day. </a:t>
            </a:r>
          </a:p>
          <a:p>
            <a:endParaRPr lang="en-US" baseline="0" dirty="0"/>
          </a:p>
          <a:p>
            <a:r>
              <a:rPr lang="en-US" baseline="0" dirty="0"/>
              <a:t>They also provide an extra protein punch.  </a:t>
            </a:r>
          </a:p>
          <a:p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Beans help stabilize blood sugar; are low in sodium and calories—but high in potassium, flavor and meal satisfaction!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r>
              <a:rPr lang="en-US" dirty="0"/>
              <a:t>A</a:t>
            </a:r>
            <a:r>
              <a:rPr lang="en-US" baseline="0" dirty="0"/>
              <a:t> diet rich in leafy greens and beans is a bone as well as a brain-booster.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85CD8-4216-4819-A653-1A12B9F7033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8940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Read slide.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r>
              <a:rPr lang="en-US" baseline="0" dirty="0"/>
              <a:t>Decide what you will order before you get to the restaurant. You will most likely make a healthier choice.</a:t>
            </a:r>
          </a:p>
          <a:p>
            <a:endParaRPr lang="en-US" baseline="0" dirty="0"/>
          </a:p>
          <a:p>
            <a:r>
              <a:rPr lang="en-US" baseline="0" dirty="0"/>
              <a:t>Ask your server what healthful vegetarian choices he/she recommends.</a:t>
            </a:r>
          </a:p>
          <a:p>
            <a:endParaRPr lang="en-US" baseline="0" dirty="0"/>
          </a:p>
          <a:p>
            <a:r>
              <a:rPr lang="en-US" dirty="0"/>
              <a:t>Ethnic restaurants often have</a:t>
            </a:r>
            <a:r>
              <a:rPr lang="en-US" baseline="0" dirty="0"/>
              <a:t> delicious plant based meals that include high fiber beans. Try Greek, Lebanese, Chinese, Indian, Mexican, and Italian for healthy options.</a:t>
            </a:r>
            <a:br>
              <a:rPr lang="en-US" baseline="0" dirty="0"/>
            </a:br>
            <a:endParaRPr lang="en-US" baseline="0" dirty="0"/>
          </a:p>
          <a:p>
            <a:r>
              <a:rPr lang="en-US" baseline="0" dirty="0"/>
              <a:t>After you have eaten, put your napkin on your plate and push it away. Tell yourself, “I’m satisfied and I’m finished.”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85CD8-4216-4819-A653-1A12B9F7033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9774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Read slide.</a:t>
            </a:r>
          </a:p>
          <a:p>
            <a:endParaRPr lang="en-US" dirty="0"/>
          </a:p>
          <a:p>
            <a:r>
              <a:rPr lang="en-US" dirty="0"/>
              <a:t>In the Old</a:t>
            </a:r>
            <a:r>
              <a:rPr lang="en-US" baseline="0" dirty="0"/>
              <a:t> Testament, </a:t>
            </a:r>
            <a:r>
              <a:rPr lang="en-US" dirty="0"/>
              <a:t>God dwelt in the Tabernacle in the Wilderness and Solomon’s Temple.</a:t>
            </a:r>
            <a:r>
              <a:rPr lang="en-US" baseline="0" dirty="0"/>
              <a:t> </a:t>
            </a:r>
          </a:p>
          <a:p>
            <a:endParaRPr lang="en-US" baseline="0" dirty="0"/>
          </a:p>
          <a:p>
            <a:r>
              <a:rPr lang="en-US" baseline="0" dirty="0"/>
              <a:t>God desires to dwell in your mind and heart, your body temple, through the Holy Spirit.</a:t>
            </a:r>
          </a:p>
          <a:p>
            <a:endParaRPr lang="en-US" baseline="0" dirty="0"/>
          </a:p>
          <a:p>
            <a:r>
              <a:rPr lang="en-US" b="0" dirty="0"/>
              <a:t>Your choices</a:t>
            </a:r>
            <a:r>
              <a:rPr lang="en-US" b="0" baseline="0" dirty="0"/>
              <a:t> make a difference not only in how you feel, think, and act, but also your influence on others.</a:t>
            </a:r>
          </a:p>
          <a:p>
            <a:endParaRPr lang="en-US" b="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/>
              <a:t>Will </a:t>
            </a:r>
            <a:r>
              <a:rPr lang="en-US" b="0" baseline="0"/>
              <a:t>you acknowledge </a:t>
            </a:r>
            <a:r>
              <a:rPr lang="en-US" b="0" baseline="0" dirty="0"/>
              <a:t>that your body is a temple before you plan meals or start to eat?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  <a:p>
            <a:r>
              <a:rPr lang="en-US" b="0" baseline="0" dirty="0"/>
              <a:t>Will you say, “God please help me to make positive choices and take good care of my body temple?” (Raise hand and wait for response)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85CD8-4216-4819-A653-1A12B9F7033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251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A549-AC66-4EB9-91EB-8FA16D465EC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747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Presenter: Please read and study the tract that accompanies this PowerPoint</a:t>
            </a:r>
            <a:r>
              <a:rPr lang="en-US" b="1" baseline="0" dirty="0"/>
              <a:t> to prepare for this presentation. </a:t>
            </a:r>
            <a:endParaRPr lang="en-US" b="1" dirty="0"/>
          </a:p>
          <a:p>
            <a:endParaRPr lang="en-US" dirty="0"/>
          </a:p>
          <a:p>
            <a:r>
              <a:rPr lang="en-US" b="0" baseline="0" dirty="0"/>
              <a:t>Even though you are busy, your meals can still be bursting with flavor and nutrition and prepared….in a hurry….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In this session we’re talking about: </a:t>
            </a:r>
            <a:r>
              <a:rPr lang="en-US" b="1" dirty="0"/>
              <a:t>Read slide.</a:t>
            </a:r>
            <a:endParaRPr lang="en-US" b="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85CD8-4216-4819-A653-1A12B9F7033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43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FFFFFF"/>
                </a:solidFill>
                <a:effectLst>
                  <a:outerShdw blurRad="50800" dist="63500" dir="2700000" algn="tl" rotWithShape="0">
                    <a:prstClr val="black">
                      <a:alpha val="6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Start your day off right with an easy high fiber, brain-boosting</a:t>
            </a:r>
            <a:r>
              <a:rPr lang="en-US" sz="1200" baseline="0" dirty="0">
                <a:solidFill>
                  <a:srgbClr val="FFFFFF"/>
                </a:solidFill>
                <a:effectLst>
                  <a:outerShdw blurRad="50800" dist="63500" dir="2700000" algn="tl" rotWithShape="0">
                    <a:prstClr val="black">
                      <a:alpha val="6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>
                <a:solidFill>
                  <a:srgbClr val="FFFFFF"/>
                </a:solidFill>
                <a:effectLst>
                  <a:outerShdw blurRad="50800" dist="63500" dir="2700000" algn="tl" rotWithShape="0">
                    <a:prstClr val="black">
                      <a:alpha val="6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breakfast.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sz="1200" dirty="0">
                <a:solidFill>
                  <a:srgbClr val="FFFFFF"/>
                </a:solidFill>
                <a:effectLst>
                  <a:outerShdw blurRad="50800" dist="63500" dir="2700000" algn="tl" rotWithShape="0">
                    <a:prstClr val="black">
                      <a:alpha val="6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b="1" dirty="0"/>
              <a:t>Read slide.</a:t>
            </a:r>
          </a:p>
          <a:p>
            <a:endParaRPr lang="en-US" dirty="0"/>
          </a:p>
          <a:p>
            <a:r>
              <a:rPr lang="en-US" baseline="0" dirty="0"/>
              <a:t>Need a breakfast on the go?</a:t>
            </a:r>
          </a:p>
          <a:p>
            <a:endParaRPr lang="en-US" baseline="0" dirty="0"/>
          </a:p>
          <a:p>
            <a:r>
              <a:rPr lang="en-US" baseline="0" dirty="0"/>
              <a:t>Prepare Muesli in a jar – put soy milk over oats. Place in the refrigerator before you go to bed. In the morning add fruit and nuts.</a:t>
            </a:r>
          </a:p>
          <a:p>
            <a:endParaRPr lang="en-US" baseline="0" dirty="0"/>
          </a:p>
          <a:p>
            <a:r>
              <a:rPr lang="en-US" baseline="0" dirty="0"/>
              <a:t>How about taking a peanut butter sandwich and fruit on the go?</a:t>
            </a:r>
          </a:p>
          <a:p>
            <a:endParaRPr lang="en-US" baseline="0" dirty="0"/>
          </a:p>
          <a:p>
            <a:r>
              <a:rPr lang="en-US" baseline="0" dirty="0"/>
              <a:t>Or maybe a breakfast smoothie to go.</a:t>
            </a:r>
          </a:p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85CD8-4216-4819-A653-1A12B9F7033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389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To keep your</a:t>
            </a:r>
            <a:r>
              <a:rPr lang="en-US" b="0" baseline="0" dirty="0"/>
              <a:t> brain on focus, be smart with lunch choices.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FFFFFF"/>
              </a:solidFill>
              <a:effectLst>
                <a:outerShdw blurRad="50800" dist="63500" dir="2700000" algn="tl" rotWithShape="0">
                  <a:prstClr val="black">
                    <a:alpha val="65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FFFFFF"/>
                </a:solidFill>
                <a:effectLst>
                  <a:outerShdw blurRad="50800" dist="63500" dir="2700000" algn="tl" rotWithShape="0">
                    <a:prstClr val="black">
                      <a:alpha val="6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Focus on whole grains, garden veggies, beans</a:t>
            </a:r>
            <a:r>
              <a:rPr lang="en-US" sz="1200" baseline="0" dirty="0">
                <a:solidFill>
                  <a:srgbClr val="FFFFFF"/>
                </a:solidFill>
                <a:effectLst>
                  <a:outerShdw blurRad="50800" dist="63500" dir="2700000" algn="tl" rotWithShape="0">
                    <a:prstClr val="black">
                      <a:alpha val="6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and </a:t>
            </a:r>
            <a:r>
              <a:rPr lang="en-US" sz="1200" dirty="0">
                <a:solidFill>
                  <a:srgbClr val="FFFFFF"/>
                </a:solidFill>
                <a:effectLst>
                  <a:outerShdw blurRad="50800" dist="63500" dir="2700000" algn="tl" rotWithShape="0">
                    <a:prstClr val="black">
                      <a:alpha val="6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healthy fats,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/>
              <a:t>How about: </a:t>
            </a:r>
            <a:r>
              <a:rPr lang="en-US" b="1" dirty="0"/>
              <a:t>Read slide.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85CD8-4216-4819-A653-1A12B9F7033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780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Read slide.</a:t>
            </a:r>
          </a:p>
          <a:p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Carry a water bottle with you.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a thermos for hot soup.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Keep containers with tight-fitting lids on hand to fill your insulated lunch box with favorite leftovers.</a:t>
            </a:r>
          </a:p>
          <a:p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85CD8-4216-4819-A653-1A12B9F7033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137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Read slide.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The healthiest</a:t>
            </a:r>
            <a:r>
              <a:rPr lang="en-US" b="0" baseline="0" dirty="0"/>
              <a:t> and quickest foods to eat are those that you find in your produce area.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When preparing a meal, cook</a:t>
            </a:r>
            <a:r>
              <a:rPr lang="en-US" b="0" baseline="0" dirty="0"/>
              <a:t> extra so you have a starter for tomorrow’s menu.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/>
              <a:t>Cook extra beans and make a burrito bowl tomorrow.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Try tossing a few leftover vegetables or pasta into your salad the</a:t>
            </a:r>
            <a:r>
              <a:rPr lang="en-US" b="0" baseline="0" dirty="0"/>
              <a:t> next day.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  <a:p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85CD8-4216-4819-A653-1A12B9F7033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5132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Read slide.</a:t>
            </a:r>
          </a:p>
          <a:p>
            <a:endParaRPr lang="en-US" dirty="0"/>
          </a:p>
          <a:p>
            <a:r>
              <a:rPr lang="en-US" dirty="0"/>
              <a:t>Make</a:t>
            </a:r>
            <a:r>
              <a:rPr lang="en-US" baseline="0" dirty="0"/>
              <a:t> a large batch so you can have a starter for meals the next couple of days.</a:t>
            </a:r>
          </a:p>
          <a:p>
            <a:endParaRPr lang="en-US" baseline="0" dirty="0"/>
          </a:p>
          <a:p>
            <a:r>
              <a:rPr lang="en-US" dirty="0"/>
              <a:t>Use leftovers to make a</a:t>
            </a:r>
            <a:r>
              <a:rPr lang="en-US" baseline="0" dirty="0"/>
              <a:t> delicious vegetable soup or rice casserole.  </a:t>
            </a:r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85CD8-4216-4819-A653-1A12B9F7033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4167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Read slide.</a:t>
            </a:r>
          </a:p>
          <a:p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Look for quick and easy: </a:t>
            </a:r>
            <a:r>
              <a:rPr lang="en-US" baseline="0" dirty="0"/>
              <a:t>healthy soup cups, bean soups, or quick cooking quinoa (pronounced KEEN-</a:t>
            </a:r>
            <a:r>
              <a:rPr lang="en-US" baseline="0" dirty="0" err="1"/>
              <a:t>wah</a:t>
            </a:r>
            <a:r>
              <a:rPr lang="en-US" baseline="0" dirty="0"/>
              <a:t>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85CD8-4216-4819-A653-1A12B9F7033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871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47F47-9876-4945-B172-3B8447CA2C63}" type="datetimeFigureOut">
              <a:rPr lang="en-US" smtClean="0"/>
              <a:pPr/>
              <a:t>6/14/18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F9821-B8AA-4091-A410-582DD7E11B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47F47-9876-4945-B172-3B8447CA2C63}" type="datetimeFigureOut">
              <a:rPr lang="en-US" smtClean="0"/>
              <a:pPr/>
              <a:t>6/14/18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F9821-B8AA-4091-A410-582DD7E11B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47F47-9876-4945-B172-3B8447CA2C63}" type="datetimeFigureOut">
              <a:rPr lang="en-US" smtClean="0"/>
              <a:pPr/>
              <a:t>6/14/18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F9821-B8AA-4091-A410-582DD7E11B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01189-8B30-4E05-96B3-7DD71953175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6/14/18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462D-B0C0-463A-A6C8-010FE0D7E36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3434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01189-8B30-4E05-96B3-7DD71953175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6/14/18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462D-B0C0-463A-A6C8-010FE0D7E36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6165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01189-8B30-4E05-96B3-7DD71953175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6/14/18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462D-B0C0-463A-A6C8-010FE0D7E36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1756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01189-8B30-4E05-96B3-7DD71953175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6/14/18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462D-B0C0-463A-A6C8-010FE0D7E36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2564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01189-8B30-4E05-96B3-7DD71953175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6/14/18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462D-B0C0-463A-A6C8-010FE0D7E36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4788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01189-8B30-4E05-96B3-7DD71953175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6/14/18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462D-B0C0-463A-A6C8-010FE0D7E36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8878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01189-8B30-4E05-96B3-7DD71953175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6/14/18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462D-B0C0-463A-A6C8-010FE0D7E36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5558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01189-8B30-4E05-96B3-7DD71953175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6/14/18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462D-B0C0-463A-A6C8-010FE0D7E36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700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47F47-9876-4945-B172-3B8447CA2C63}" type="datetimeFigureOut">
              <a:rPr lang="en-US" smtClean="0"/>
              <a:pPr/>
              <a:t>6/14/18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F9821-B8AA-4091-A410-582DD7E11B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01189-8B30-4E05-96B3-7DD71953175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6/14/18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462D-B0C0-463A-A6C8-010FE0D7E36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5004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01189-8B30-4E05-96B3-7DD71953175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6/14/18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462D-B0C0-463A-A6C8-010FE0D7E36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2791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01189-8B30-4E05-96B3-7DD71953175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6/14/18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462D-B0C0-463A-A6C8-010FE0D7E36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2278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8647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47F47-9876-4945-B172-3B8447CA2C63}" type="datetimeFigureOut">
              <a:rPr lang="en-US" smtClean="0"/>
              <a:pPr/>
              <a:t>6/14/18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F9821-B8AA-4091-A410-582DD7E11B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47F47-9876-4945-B172-3B8447CA2C63}" type="datetimeFigureOut">
              <a:rPr lang="en-US" smtClean="0"/>
              <a:pPr/>
              <a:t>6/14/18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F9821-B8AA-4091-A410-582DD7E11B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47F47-9876-4945-B172-3B8447CA2C63}" type="datetimeFigureOut">
              <a:rPr lang="en-US" smtClean="0"/>
              <a:pPr/>
              <a:t>6/14/18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F9821-B8AA-4091-A410-582DD7E11B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47F47-9876-4945-B172-3B8447CA2C63}" type="datetimeFigureOut">
              <a:rPr lang="en-US" smtClean="0"/>
              <a:pPr/>
              <a:t>6/14/18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F9821-B8AA-4091-A410-582DD7E11B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47F47-9876-4945-B172-3B8447CA2C63}" type="datetimeFigureOut">
              <a:rPr lang="en-US" smtClean="0"/>
              <a:pPr/>
              <a:t>6/14/18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F9821-B8AA-4091-A410-582DD7E11B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47F47-9876-4945-B172-3B8447CA2C63}" type="datetimeFigureOut">
              <a:rPr lang="en-US" smtClean="0"/>
              <a:pPr/>
              <a:t>6/14/18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F9821-B8AA-4091-A410-582DD7E11B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47F47-9876-4945-B172-3B8447CA2C63}" type="datetimeFigureOut">
              <a:rPr lang="en-US" smtClean="0"/>
              <a:pPr/>
              <a:t>6/14/18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F9821-B8AA-4091-A410-582DD7E11B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50000">
              <a:schemeClr val="accent1">
                <a:lumMod val="75000"/>
              </a:schemeClr>
            </a:gs>
            <a:gs pos="100000">
              <a:schemeClr val="accent4">
                <a:lumMod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47F47-9876-4945-B172-3B8447CA2C63}" type="datetimeFigureOut">
              <a:rPr lang="en-US" smtClean="0"/>
              <a:pPr/>
              <a:t>6/14/18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F9821-B8AA-4091-A410-582DD7E11B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01189-8B30-4E05-96B3-7DD71953175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6/14/18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E462D-B0C0-463A-A6C8-010FE0D7E36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2135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5800" y="4267200"/>
            <a:ext cx="7772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Images used in PowerPoint presentation are part of the presentation and not to be used out of context of the presentation, may not be used as stand-alone images unless to promote the presentation/event, and may not be resold in singular form or as part of an image library.  Images are © </a:t>
            </a:r>
            <a:r>
              <a:rPr lang="en-US" dirty="0" err="1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Alamy</a:t>
            </a:r>
            <a:r>
              <a:rPr lang="en-US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 and presentation templates and content therein are © MISDA, any other usage requires written permission from both parties.</a:t>
            </a:r>
          </a:p>
        </p:txBody>
      </p:sp>
      <p:sp>
        <p:nvSpPr>
          <p:cNvPr id="7" name="Title 2"/>
          <p:cNvSpPr>
            <a:spLocks noGrp="1"/>
          </p:cNvSpPr>
          <p:nvPr>
            <p:ph type="ctrTitle"/>
          </p:nvPr>
        </p:nvSpPr>
        <p:spPr>
          <a:xfrm>
            <a:off x="453258" y="2337936"/>
            <a:ext cx="8233542" cy="1846754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Images © Alamy</a:t>
            </a:r>
            <a:br>
              <a:rPr lang="en-US" sz="60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3200" dirty="0" err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www.alamy.com</a:t>
            </a:r>
            <a:endParaRPr lang="en-US" sz="3200" dirty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55" b="91636" l="1502" r="96847">
                        <a14:foregroundMark x1="42643" y1="41455" x2="42643" y2="41455"/>
                        <a14:foregroundMark x1="14114" y1="55273" x2="14114" y2="55273"/>
                        <a14:foregroundMark x1="85886" y1="59273" x2="85886" y2="59273"/>
                        <a14:foregroundMark x1="23123" y1="34545" x2="23123" y2="345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76600" y="1276885"/>
            <a:ext cx="2590800" cy="1069774"/>
          </a:xfrm>
          <a:prstGeom prst="rect">
            <a:avLst/>
          </a:prstGeom>
        </p:spPr>
      </p:pic>
      <p:sp>
        <p:nvSpPr>
          <p:cNvPr id="9" name="Title 2"/>
          <p:cNvSpPr txBox="1">
            <a:spLocks/>
          </p:cNvSpPr>
          <p:nvPr/>
        </p:nvSpPr>
        <p:spPr>
          <a:xfrm>
            <a:off x="5584058" y="1726678"/>
            <a:ext cx="435742" cy="4408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®</a:t>
            </a:r>
            <a:endParaRPr lang="en-US" sz="16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338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60D9DB5-2582-6549-AF44-9CB1689C4D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CF1CE46-8C76-7A4C-B3DD-A1C221F21E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5DAF49A-E944-6E45-9248-7E7BC06F63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C481565-241D-1F4E-A366-E2C2E87043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14400" y="2286000"/>
            <a:ext cx="7391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Scripture quotations used in </a:t>
            </a:r>
            <a:r>
              <a:rPr lang="en-US" b="1" i="1" dirty="0"/>
              <a:t>Balanced Living PowerPoints</a:t>
            </a:r>
            <a:r>
              <a:rPr lang="en-US" dirty="0"/>
              <a:t> are taken from Bibles in the Public Domain which have no USA copyright restrictions.  We have indicated which version each quotation is taken from as follows:</a:t>
            </a:r>
          </a:p>
          <a:p>
            <a:r>
              <a:rPr lang="en-US" b="1" dirty="0"/>
              <a:t>KJV</a:t>
            </a:r>
            <a:r>
              <a:rPr lang="en-US" dirty="0"/>
              <a:t> - King James Version </a:t>
            </a:r>
          </a:p>
          <a:p>
            <a:r>
              <a:rPr lang="en-US" b="1" dirty="0"/>
              <a:t>BBE</a:t>
            </a:r>
            <a:r>
              <a:rPr lang="en-US" dirty="0"/>
              <a:t> - Bible in Basic English</a:t>
            </a:r>
          </a:p>
          <a:p>
            <a:r>
              <a:rPr lang="en-US" b="1" dirty="0"/>
              <a:t>WEB</a:t>
            </a:r>
            <a:r>
              <a:rPr lang="en-US" dirty="0"/>
              <a:t> - World English Bible</a:t>
            </a:r>
          </a:p>
          <a:p>
            <a:r>
              <a:rPr lang="en-US" b="1" dirty="0"/>
              <a:t>DBY</a:t>
            </a:r>
            <a:r>
              <a:rPr lang="en-US" dirty="0"/>
              <a:t> - Darby's Translation</a:t>
            </a:r>
          </a:p>
          <a:p>
            <a:r>
              <a:rPr lang="en-US" dirty="0"/>
              <a:t>Any scriptures not otherwise noted are the author's paraphrase of one of these versions.</a:t>
            </a:r>
          </a:p>
          <a:p>
            <a:endParaRPr lang="en-US" dirty="0">
              <a:solidFill>
                <a:prstClr val="white"/>
              </a:solidFill>
              <a:ea typeface="Arial" charset="0"/>
              <a:cs typeface="Arial" charset="0"/>
            </a:endParaRPr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>
            <a:off x="5584058" y="1726678"/>
            <a:ext cx="435742" cy="4408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prstClr val="black"/>
                </a:solidFill>
                <a:ea typeface="Arial" charset="0"/>
                <a:cs typeface="Arial" charset="0"/>
              </a:rPr>
              <a:t>®</a:t>
            </a:r>
            <a:endParaRPr lang="en-US" sz="1600" dirty="0">
              <a:solidFill>
                <a:prstClr val="black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125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04EB74-794F-8648-B305-B0AB7ECE88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0A05563-0CFF-4645-9229-213F6B5AEE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7E3F3DF-372A-D74A-BA6F-4070E2E154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1372335-B851-2244-AB10-251376F5FF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81161A1-3BED-7D42-BA5B-D3E86AFCC3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42D72AB-2DB9-BF4C-B273-C291BD6A5F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987E128-D6A4-294E-97D4-EBE3D5C658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92E06408ADEE41BF0B67F14AB15500" ma:contentTypeVersion="9" ma:contentTypeDescription="Create a new document." ma:contentTypeScope="" ma:versionID="72ed82b64911a7369b5a56d320e07570">
  <xsd:schema xmlns:xsd="http://www.w3.org/2001/XMLSchema" xmlns:xs="http://www.w3.org/2001/XMLSchema" xmlns:p="http://schemas.microsoft.com/office/2006/metadata/properties" xmlns:ns1="http://schemas.microsoft.com/sharepoint/v3" xmlns:ns2="b3d8973d-8316-407a-8e30-0fccab978384" xmlns:ns3="9b1224cd-25dc-4b65-9ab8-cd20bb625383" targetNamespace="http://schemas.microsoft.com/office/2006/metadata/properties" ma:root="true" ma:fieldsID="7cf185fc82ea8dd4cb979d0f375f72ee" ns1:_="" ns2:_="" ns3:_="">
    <xsd:import namespace="http://schemas.microsoft.com/sharepoint/v3"/>
    <xsd:import namespace="b3d8973d-8316-407a-8e30-0fccab978384"/>
    <xsd:import namespace="9b1224cd-25dc-4b65-9ab8-cd20bb62538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d8973d-8316-407a-8e30-0fccab97838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1224cd-25dc-4b65-9ab8-cd20bb6253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201CCE1-ABCA-42D0-BF11-0E82405877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3d8973d-8316-407a-8e30-0fccab978384"/>
    <ds:schemaRef ds:uri="9b1224cd-25dc-4b65-9ab8-cd20bb6253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3678729-072D-4159-B22E-1E727497D602}">
  <ds:schemaRefs>
    <ds:schemaRef ds:uri="b3d8973d-8316-407a-8e30-0fccab978384"/>
    <ds:schemaRef ds:uri="http://www.w3.org/XML/1998/namespace"/>
    <ds:schemaRef ds:uri="http://schemas.microsoft.com/office/2006/documentManagement/types"/>
    <ds:schemaRef ds:uri="http://purl.org/dc/terms/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D8089CF6-6747-4C26-8D8B-5CD49617BF7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5651</TotalTime>
  <Words>687</Words>
  <Application>Microsoft Macintosh PowerPoint</Application>
  <PresentationFormat>On-screen Show (4:3)</PresentationFormat>
  <Paragraphs>113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Office Theme</vt:lpstr>
      <vt:lpstr>1_Office Theme</vt:lpstr>
      <vt:lpstr>Images © Alamy www.alamy.com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Michigan Conference of SDA</Company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vgriffin</dc:creator>
  <cp:lastModifiedBy>Eric Pletcher</cp:lastModifiedBy>
  <cp:revision>185</cp:revision>
  <dcterms:created xsi:type="dcterms:W3CDTF">2014-10-15T17:37:44Z</dcterms:created>
  <dcterms:modified xsi:type="dcterms:W3CDTF">2018-06-14T17:26:49Z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0x0101003492E06408ADEE41BF0B67F14AB15500</vt:lpwstr>
  </property>
</Properties>
</file>