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19"/>
  </p:notesMasterIdLst>
  <p:sldIdLst>
    <p:sldId id="269" r:id="rId2"/>
    <p:sldId id="279" r:id="rId3"/>
    <p:sldId id="285" r:id="rId4"/>
    <p:sldId id="263" r:id="rId5"/>
    <p:sldId id="286" r:id="rId6"/>
    <p:sldId id="258" r:id="rId7"/>
    <p:sldId id="280" r:id="rId8"/>
    <p:sldId id="281" r:id="rId9"/>
    <p:sldId id="266" r:id="rId10"/>
    <p:sldId id="282" r:id="rId11"/>
    <p:sldId id="267" r:id="rId12"/>
    <p:sldId id="268" r:id="rId13"/>
    <p:sldId id="270" r:id="rId14"/>
    <p:sldId id="284" r:id="rId15"/>
    <p:sldId id="283" r:id="rId16"/>
    <p:sldId id="274"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019626-1FA3-432B-8D9F-0D00A2828028}">
          <p14:sldIdLst>
            <p14:sldId id="269"/>
            <p14:sldId id="279"/>
            <p14:sldId id="285"/>
            <p14:sldId id="263"/>
            <p14:sldId id="286"/>
            <p14:sldId id="258"/>
            <p14:sldId id="280"/>
            <p14:sldId id="281"/>
            <p14:sldId id="266"/>
            <p14:sldId id="282"/>
            <p14:sldId id="267"/>
            <p14:sldId id="268"/>
            <p14:sldId id="270"/>
            <p14:sldId id="284"/>
            <p14:sldId id="283"/>
            <p14:sldId id="274"/>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AE895-D141-4430-8048-EA5C5F815AF8}" v="3" dt="2021-11-18T15:19:02.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73" autoAdjust="0"/>
    <p:restoredTop sz="94660"/>
  </p:normalViewPr>
  <p:slideViewPr>
    <p:cSldViewPr snapToGrid="0">
      <p:cViewPr varScale="1">
        <p:scale>
          <a:sx n="84" d="100"/>
          <a:sy n="84" d="100"/>
        </p:scale>
        <p:origin x="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20:13:23.45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1,'72'10,"-28"-2,193 14,270-8,-334-1,-29-1,-95-11,-8 0,0 0,0 3,50 11,60 11,-96-19,53 15,-71-12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20:13:24.68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1,'2801'0,"-2761"0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20:13:25.81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1,'3073'0,"-3044"0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20:13:28.27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1,'292'92,"3"-13,466 63,-631-133,185-9,-119-4,-129 4,217-5,-217 0,0-3,79-19,-33 1,-39 10,-2-2,101-41,-158 54,-1 0,2 0,-1 2,0 0,1 0,17 0,98 5,-51 1,-57-3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56F82-D26B-41CA-86F0-841C7F5DCAB0}"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64B3E-919D-43B7-941A-6460C013DC3C}" type="slidenum">
              <a:rPr lang="en-US" smtClean="0"/>
              <a:t>‹#›</a:t>
            </a:fld>
            <a:endParaRPr lang="en-US"/>
          </a:p>
        </p:txBody>
      </p:sp>
    </p:spTree>
    <p:extLst>
      <p:ext uri="{BB962C8B-B14F-4D97-AF65-F5344CB8AC3E}">
        <p14:creationId xmlns:p14="http://schemas.microsoft.com/office/powerpoint/2010/main" val="284801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64B3E-919D-43B7-941A-6460C013DC3C}" type="slidenum">
              <a:rPr lang="en-US" smtClean="0"/>
              <a:t>1</a:t>
            </a:fld>
            <a:endParaRPr lang="en-US"/>
          </a:p>
        </p:txBody>
      </p:sp>
    </p:spTree>
    <p:extLst>
      <p:ext uri="{BB962C8B-B14F-4D97-AF65-F5344CB8AC3E}">
        <p14:creationId xmlns:p14="http://schemas.microsoft.com/office/powerpoint/2010/main" val="115333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64B3E-919D-43B7-941A-6460C013DC3C}" type="slidenum">
              <a:rPr lang="en-US" smtClean="0"/>
              <a:t>4</a:t>
            </a:fld>
            <a:endParaRPr lang="en-US"/>
          </a:p>
        </p:txBody>
      </p:sp>
    </p:spTree>
    <p:extLst>
      <p:ext uri="{BB962C8B-B14F-4D97-AF65-F5344CB8AC3E}">
        <p14:creationId xmlns:p14="http://schemas.microsoft.com/office/powerpoint/2010/main" val="224150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64B3E-919D-43B7-941A-6460C013DC3C}" type="slidenum">
              <a:rPr lang="en-US" smtClean="0"/>
              <a:t>6</a:t>
            </a:fld>
            <a:endParaRPr lang="en-US"/>
          </a:p>
        </p:txBody>
      </p:sp>
    </p:spTree>
    <p:extLst>
      <p:ext uri="{BB962C8B-B14F-4D97-AF65-F5344CB8AC3E}">
        <p14:creationId xmlns:p14="http://schemas.microsoft.com/office/powerpoint/2010/main" val="416747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64B3E-919D-43B7-941A-6460C013DC3C}" type="slidenum">
              <a:rPr lang="en-US" smtClean="0"/>
              <a:t>9</a:t>
            </a:fld>
            <a:endParaRPr lang="en-US"/>
          </a:p>
        </p:txBody>
      </p:sp>
    </p:spTree>
    <p:extLst>
      <p:ext uri="{BB962C8B-B14F-4D97-AF65-F5344CB8AC3E}">
        <p14:creationId xmlns:p14="http://schemas.microsoft.com/office/powerpoint/2010/main" val="306855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64B3E-919D-43B7-941A-6460C013DC3C}" type="slidenum">
              <a:rPr lang="en-US" smtClean="0"/>
              <a:t>11</a:t>
            </a:fld>
            <a:endParaRPr lang="en-US"/>
          </a:p>
        </p:txBody>
      </p:sp>
    </p:spTree>
    <p:extLst>
      <p:ext uri="{BB962C8B-B14F-4D97-AF65-F5344CB8AC3E}">
        <p14:creationId xmlns:p14="http://schemas.microsoft.com/office/powerpoint/2010/main" val="383595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64B3E-919D-43B7-941A-6460C013DC3C}" type="slidenum">
              <a:rPr lang="en-US" smtClean="0"/>
              <a:t>12</a:t>
            </a:fld>
            <a:endParaRPr lang="en-US"/>
          </a:p>
        </p:txBody>
      </p:sp>
    </p:spTree>
    <p:extLst>
      <p:ext uri="{BB962C8B-B14F-4D97-AF65-F5344CB8AC3E}">
        <p14:creationId xmlns:p14="http://schemas.microsoft.com/office/powerpoint/2010/main" val="373035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06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044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700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359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13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78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785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13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528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71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580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30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33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54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980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537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42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3/29/2023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7838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1273-E405-4486-A58E-EE87A61B529F}"/>
              </a:ext>
            </a:extLst>
          </p:cNvPr>
          <p:cNvSpPr>
            <a:spLocks noGrp="1"/>
          </p:cNvSpPr>
          <p:nvPr>
            <p:ph type="ctrTitle"/>
          </p:nvPr>
        </p:nvSpPr>
        <p:spPr>
          <a:xfrm>
            <a:off x="844059" y="802787"/>
            <a:ext cx="9882090" cy="1353313"/>
          </a:xfrm>
        </p:spPr>
        <p:txBody>
          <a:bodyPr/>
          <a:lstStyle/>
          <a:p>
            <a:r>
              <a:rPr lang="en-US" sz="6600" dirty="0"/>
              <a:t>Facilitative Leadership</a:t>
            </a:r>
          </a:p>
        </p:txBody>
      </p:sp>
      <p:sp>
        <p:nvSpPr>
          <p:cNvPr id="3" name="Subtitle 2">
            <a:extLst>
              <a:ext uri="{FF2B5EF4-FFF2-40B4-BE49-F238E27FC236}">
                <a16:creationId xmlns:a16="http://schemas.microsoft.com/office/drawing/2014/main" id="{67EE824F-7BFE-41F7-8B2C-7C2BBEA3AC34}"/>
              </a:ext>
            </a:extLst>
          </p:cNvPr>
          <p:cNvSpPr>
            <a:spLocks noGrp="1"/>
          </p:cNvSpPr>
          <p:nvPr>
            <p:ph type="subTitle" idx="1"/>
          </p:nvPr>
        </p:nvSpPr>
        <p:spPr>
          <a:xfrm>
            <a:off x="752738" y="2473092"/>
            <a:ext cx="10686524" cy="861420"/>
          </a:xfrm>
        </p:spPr>
        <p:txBody>
          <a:bodyPr>
            <a:noAutofit/>
          </a:bodyPr>
          <a:lstStyle/>
          <a:p>
            <a:pPr algn="ctr"/>
            <a:r>
              <a:rPr lang="en-US" sz="2800" b="1" dirty="0"/>
              <a:t>Module #3: </a:t>
            </a:r>
            <a:r>
              <a:rPr lang="en-US" sz="2800" b="1" dirty="0">
                <a:solidFill>
                  <a:schemeClr val="bg1"/>
                </a:solidFill>
              </a:rPr>
              <a:t>Seek Maximum appropriate involvement</a:t>
            </a:r>
          </a:p>
        </p:txBody>
      </p:sp>
      <p:pic>
        <p:nvPicPr>
          <p:cNvPr id="5" name="Picture 4">
            <a:extLst>
              <a:ext uri="{FF2B5EF4-FFF2-40B4-BE49-F238E27FC236}">
                <a16:creationId xmlns:a16="http://schemas.microsoft.com/office/drawing/2014/main" id="{BFF664BC-C407-4657-8922-A3D2EDC92D70}"/>
              </a:ext>
            </a:extLst>
          </p:cNvPr>
          <p:cNvPicPr>
            <a:picLocks noChangeAspect="1"/>
          </p:cNvPicPr>
          <p:nvPr/>
        </p:nvPicPr>
        <p:blipFill>
          <a:blip r:embed="rId3"/>
          <a:stretch>
            <a:fillRect/>
          </a:stretch>
        </p:blipFill>
        <p:spPr>
          <a:xfrm>
            <a:off x="3869634" y="3067380"/>
            <a:ext cx="3723862" cy="30805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6228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A7F2-8417-4A23-AB64-8D184655D6CB}"/>
              </a:ext>
            </a:extLst>
          </p:cNvPr>
          <p:cNvSpPr>
            <a:spLocks noGrp="1"/>
          </p:cNvSpPr>
          <p:nvPr>
            <p:ph type="title"/>
          </p:nvPr>
        </p:nvSpPr>
        <p:spPr/>
        <p:txBody>
          <a:bodyPr/>
          <a:lstStyle/>
          <a:p>
            <a:r>
              <a:rPr lang="en-US" dirty="0"/>
              <a:t>Exercise:  Coaching Pairs</a:t>
            </a:r>
          </a:p>
        </p:txBody>
      </p:sp>
      <p:pic>
        <p:nvPicPr>
          <p:cNvPr id="4" name="Picture 3">
            <a:extLst>
              <a:ext uri="{FF2B5EF4-FFF2-40B4-BE49-F238E27FC236}">
                <a16:creationId xmlns:a16="http://schemas.microsoft.com/office/drawing/2014/main" id="{24BC6AC8-EE4A-4F95-9E74-A84107449012}"/>
              </a:ext>
            </a:extLst>
          </p:cNvPr>
          <p:cNvPicPr>
            <a:picLocks noChangeAspect="1"/>
          </p:cNvPicPr>
          <p:nvPr/>
        </p:nvPicPr>
        <p:blipFill>
          <a:blip r:embed="rId2"/>
          <a:stretch>
            <a:fillRect/>
          </a:stretch>
        </p:blipFill>
        <p:spPr>
          <a:xfrm>
            <a:off x="1846316" y="2274849"/>
            <a:ext cx="8398415" cy="4436681"/>
          </a:xfrm>
          <a:prstGeom prst="rect">
            <a:avLst/>
          </a:prstGeom>
        </p:spPr>
      </p:pic>
    </p:spTree>
    <p:extLst>
      <p:ext uri="{BB962C8B-B14F-4D97-AF65-F5344CB8AC3E}">
        <p14:creationId xmlns:p14="http://schemas.microsoft.com/office/powerpoint/2010/main" val="230817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4593-4AE4-43E0-BB73-7BD10315C27E}"/>
              </a:ext>
            </a:extLst>
          </p:cNvPr>
          <p:cNvSpPr>
            <a:spLocks noGrp="1"/>
          </p:cNvSpPr>
          <p:nvPr>
            <p:ph type="title"/>
          </p:nvPr>
        </p:nvSpPr>
        <p:spPr/>
        <p:txBody>
          <a:bodyPr/>
          <a:lstStyle/>
          <a:p>
            <a:r>
              <a:rPr lang="en-US" dirty="0"/>
              <a:t>Decide and Announce</a:t>
            </a:r>
          </a:p>
        </p:txBody>
      </p:sp>
      <p:pic>
        <p:nvPicPr>
          <p:cNvPr id="7" name="Picture 6">
            <a:extLst>
              <a:ext uri="{FF2B5EF4-FFF2-40B4-BE49-F238E27FC236}">
                <a16:creationId xmlns:a16="http://schemas.microsoft.com/office/drawing/2014/main" id="{E8DC3ED7-4949-4BB6-BD87-2D281AAB9B5B}"/>
              </a:ext>
            </a:extLst>
          </p:cNvPr>
          <p:cNvPicPr>
            <a:picLocks noChangeAspect="1"/>
          </p:cNvPicPr>
          <p:nvPr/>
        </p:nvPicPr>
        <p:blipFill>
          <a:blip r:embed="rId3"/>
          <a:stretch>
            <a:fillRect/>
          </a:stretch>
        </p:blipFill>
        <p:spPr>
          <a:xfrm>
            <a:off x="1546686" y="2623624"/>
            <a:ext cx="9098627" cy="3970055"/>
          </a:xfrm>
          <a:prstGeom prst="rect">
            <a:avLst/>
          </a:prstGeom>
        </p:spPr>
      </p:pic>
    </p:spTree>
    <p:extLst>
      <p:ext uri="{BB962C8B-B14F-4D97-AF65-F5344CB8AC3E}">
        <p14:creationId xmlns:p14="http://schemas.microsoft.com/office/powerpoint/2010/main" val="375811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4593-4AE4-43E0-BB73-7BD10315C27E}"/>
              </a:ext>
            </a:extLst>
          </p:cNvPr>
          <p:cNvSpPr>
            <a:spLocks noGrp="1"/>
          </p:cNvSpPr>
          <p:nvPr>
            <p:ph type="title"/>
          </p:nvPr>
        </p:nvSpPr>
        <p:spPr>
          <a:xfrm>
            <a:off x="1219200" y="776720"/>
            <a:ext cx="8761413" cy="1002843"/>
          </a:xfrm>
        </p:spPr>
        <p:txBody>
          <a:bodyPr/>
          <a:lstStyle/>
          <a:p>
            <a:r>
              <a:rPr lang="en-US" dirty="0"/>
              <a:t>Gather Input from Individuals and Decide</a:t>
            </a:r>
          </a:p>
        </p:txBody>
      </p:sp>
      <p:pic>
        <p:nvPicPr>
          <p:cNvPr id="7" name="Picture 6">
            <a:extLst>
              <a:ext uri="{FF2B5EF4-FFF2-40B4-BE49-F238E27FC236}">
                <a16:creationId xmlns:a16="http://schemas.microsoft.com/office/drawing/2014/main" id="{0200A0F4-8081-4F88-B0F6-EDE365748C68}"/>
              </a:ext>
            </a:extLst>
          </p:cNvPr>
          <p:cNvPicPr>
            <a:picLocks noChangeAspect="1"/>
          </p:cNvPicPr>
          <p:nvPr/>
        </p:nvPicPr>
        <p:blipFill>
          <a:blip r:embed="rId3"/>
          <a:stretch>
            <a:fillRect/>
          </a:stretch>
        </p:blipFill>
        <p:spPr>
          <a:xfrm>
            <a:off x="1486486" y="2314135"/>
            <a:ext cx="9545379" cy="4352814"/>
          </a:xfrm>
          <a:prstGeom prst="rect">
            <a:avLst/>
          </a:prstGeom>
        </p:spPr>
      </p:pic>
    </p:spTree>
    <p:extLst>
      <p:ext uri="{BB962C8B-B14F-4D97-AF65-F5344CB8AC3E}">
        <p14:creationId xmlns:p14="http://schemas.microsoft.com/office/powerpoint/2010/main" val="103306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B4EB-3F10-4DF7-848D-A956761FF7BC}"/>
              </a:ext>
            </a:extLst>
          </p:cNvPr>
          <p:cNvSpPr>
            <a:spLocks noGrp="1"/>
          </p:cNvSpPr>
          <p:nvPr>
            <p:ph type="title"/>
          </p:nvPr>
        </p:nvSpPr>
        <p:spPr/>
        <p:txBody>
          <a:bodyPr/>
          <a:lstStyle/>
          <a:p>
            <a:r>
              <a:rPr lang="en-US" dirty="0"/>
              <a:t>Gather Input from Team and Decide</a:t>
            </a:r>
          </a:p>
        </p:txBody>
      </p:sp>
      <p:pic>
        <p:nvPicPr>
          <p:cNvPr id="7" name="Picture 6">
            <a:extLst>
              <a:ext uri="{FF2B5EF4-FFF2-40B4-BE49-F238E27FC236}">
                <a16:creationId xmlns:a16="http://schemas.microsoft.com/office/drawing/2014/main" id="{1A5036B8-91D1-4216-AA88-1E3E2A6D8635}"/>
              </a:ext>
            </a:extLst>
          </p:cNvPr>
          <p:cNvPicPr>
            <a:picLocks noChangeAspect="1"/>
          </p:cNvPicPr>
          <p:nvPr/>
        </p:nvPicPr>
        <p:blipFill>
          <a:blip r:embed="rId2"/>
          <a:stretch>
            <a:fillRect/>
          </a:stretch>
        </p:blipFill>
        <p:spPr>
          <a:xfrm>
            <a:off x="1019908" y="2333263"/>
            <a:ext cx="10349091" cy="4524737"/>
          </a:xfrm>
          <a:prstGeom prst="rect">
            <a:avLst/>
          </a:prstGeom>
        </p:spPr>
      </p:pic>
    </p:spTree>
    <p:extLst>
      <p:ext uri="{BB962C8B-B14F-4D97-AF65-F5344CB8AC3E}">
        <p14:creationId xmlns:p14="http://schemas.microsoft.com/office/powerpoint/2010/main" val="290189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DE73-CB83-4EEA-81E3-2CD844EC91CA}"/>
              </a:ext>
            </a:extLst>
          </p:cNvPr>
          <p:cNvSpPr>
            <a:spLocks noGrp="1"/>
          </p:cNvSpPr>
          <p:nvPr>
            <p:ph type="title"/>
          </p:nvPr>
        </p:nvSpPr>
        <p:spPr/>
        <p:txBody>
          <a:bodyPr/>
          <a:lstStyle/>
          <a:p>
            <a:r>
              <a:rPr lang="en-US" dirty="0"/>
              <a:t>Consensus</a:t>
            </a:r>
          </a:p>
        </p:txBody>
      </p:sp>
      <p:pic>
        <p:nvPicPr>
          <p:cNvPr id="6" name="Picture 5">
            <a:extLst>
              <a:ext uri="{FF2B5EF4-FFF2-40B4-BE49-F238E27FC236}">
                <a16:creationId xmlns:a16="http://schemas.microsoft.com/office/drawing/2014/main" id="{6A816D8F-6ED4-4E1E-8CA8-BDBCABC05338}"/>
              </a:ext>
            </a:extLst>
          </p:cNvPr>
          <p:cNvPicPr>
            <a:picLocks noChangeAspect="1"/>
          </p:cNvPicPr>
          <p:nvPr/>
        </p:nvPicPr>
        <p:blipFill>
          <a:blip r:embed="rId2"/>
          <a:stretch>
            <a:fillRect/>
          </a:stretch>
        </p:blipFill>
        <p:spPr>
          <a:xfrm>
            <a:off x="1975171" y="2273300"/>
            <a:ext cx="7941196" cy="4581878"/>
          </a:xfrm>
          <a:prstGeom prst="rect">
            <a:avLst/>
          </a:prstGeom>
        </p:spPr>
      </p:pic>
    </p:spTree>
    <p:extLst>
      <p:ext uri="{BB962C8B-B14F-4D97-AF65-F5344CB8AC3E}">
        <p14:creationId xmlns:p14="http://schemas.microsoft.com/office/powerpoint/2010/main" val="89823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DE73-CB83-4EEA-81E3-2CD844EC91CA}"/>
              </a:ext>
            </a:extLst>
          </p:cNvPr>
          <p:cNvSpPr>
            <a:spLocks noGrp="1"/>
          </p:cNvSpPr>
          <p:nvPr>
            <p:ph type="title"/>
          </p:nvPr>
        </p:nvSpPr>
        <p:spPr/>
        <p:txBody>
          <a:bodyPr/>
          <a:lstStyle/>
          <a:p>
            <a:r>
              <a:rPr lang="en-US" dirty="0"/>
              <a:t>Delegate Decision with Constraints</a:t>
            </a:r>
          </a:p>
        </p:txBody>
      </p:sp>
      <p:pic>
        <p:nvPicPr>
          <p:cNvPr id="5" name="Picture 4">
            <a:extLst>
              <a:ext uri="{FF2B5EF4-FFF2-40B4-BE49-F238E27FC236}">
                <a16:creationId xmlns:a16="http://schemas.microsoft.com/office/drawing/2014/main" id="{BD428D66-07F4-493D-A005-5AF16E35A29B}"/>
              </a:ext>
            </a:extLst>
          </p:cNvPr>
          <p:cNvPicPr>
            <a:picLocks noChangeAspect="1"/>
          </p:cNvPicPr>
          <p:nvPr/>
        </p:nvPicPr>
        <p:blipFill>
          <a:blip r:embed="rId2"/>
          <a:stretch>
            <a:fillRect/>
          </a:stretch>
        </p:blipFill>
        <p:spPr>
          <a:xfrm>
            <a:off x="1279537" y="2339895"/>
            <a:ext cx="9834999" cy="4518105"/>
          </a:xfrm>
          <a:prstGeom prst="rect">
            <a:avLst/>
          </a:prstGeom>
        </p:spPr>
      </p:pic>
    </p:spTree>
    <p:extLst>
      <p:ext uri="{BB962C8B-B14F-4D97-AF65-F5344CB8AC3E}">
        <p14:creationId xmlns:p14="http://schemas.microsoft.com/office/powerpoint/2010/main" val="394707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4096-4988-4119-A313-7DE6A225C28C}"/>
              </a:ext>
            </a:extLst>
          </p:cNvPr>
          <p:cNvSpPr>
            <a:spLocks noGrp="1"/>
          </p:cNvSpPr>
          <p:nvPr>
            <p:ph type="title"/>
          </p:nvPr>
        </p:nvSpPr>
        <p:spPr/>
        <p:txBody>
          <a:bodyPr/>
          <a:lstStyle/>
          <a:p>
            <a:r>
              <a:rPr lang="en-US" dirty="0"/>
              <a:t>Connect, Reflect and Summarize</a:t>
            </a:r>
          </a:p>
        </p:txBody>
      </p:sp>
      <p:pic>
        <p:nvPicPr>
          <p:cNvPr id="4" name="Picture 3">
            <a:extLst>
              <a:ext uri="{FF2B5EF4-FFF2-40B4-BE49-F238E27FC236}">
                <a16:creationId xmlns:a16="http://schemas.microsoft.com/office/drawing/2014/main" id="{4F3F9B25-8EA3-436D-9E1F-93C339BD21AD}"/>
              </a:ext>
            </a:extLst>
          </p:cNvPr>
          <p:cNvPicPr>
            <a:picLocks noChangeAspect="1"/>
          </p:cNvPicPr>
          <p:nvPr/>
        </p:nvPicPr>
        <p:blipFill>
          <a:blip r:embed="rId2"/>
          <a:stretch>
            <a:fillRect/>
          </a:stretch>
        </p:blipFill>
        <p:spPr>
          <a:xfrm>
            <a:off x="3536950" y="1744252"/>
            <a:ext cx="4641850" cy="4996434"/>
          </a:xfrm>
          <a:prstGeom prst="rect">
            <a:avLst/>
          </a:prstGeom>
        </p:spPr>
      </p:pic>
    </p:spTree>
    <p:extLst>
      <p:ext uri="{BB962C8B-B14F-4D97-AF65-F5344CB8AC3E}">
        <p14:creationId xmlns:p14="http://schemas.microsoft.com/office/powerpoint/2010/main" val="234131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516F-DC54-4003-9050-144A2C261388}"/>
              </a:ext>
            </a:extLst>
          </p:cNvPr>
          <p:cNvSpPr>
            <a:spLocks noGrp="1"/>
          </p:cNvSpPr>
          <p:nvPr>
            <p:ph type="title"/>
          </p:nvPr>
        </p:nvSpPr>
        <p:spPr>
          <a:xfrm>
            <a:off x="945874" y="832154"/>
            <a:ext cx="8761413" cy="706964"/>
          </a:xfrm>
        </p:spPr>
        <p:txBody>
          <a:bodyPr/>
          <a:lstStyle/>
          <a:p>
            <a:r>
              <a:rPr lang="en-US" dirty="0"/>
              <a:t>Bonus Slide Book Review</a:t>
            </a:r>
          </a:p>
        </p:txBody>
      </p:sp>
      <p:pic>
        <p:nvPicPr>
          <p:cNvPr id="5" name="Picture 4" descr="Text, letter&#10;&#10;Description automatically generated">
            <a:extLst>
              <a:ext uri="{FF2B5EF4-FFF2-40B4-BE49-F238E27FC236}">
                <a16:creationId xmlns:a16="http://schemas.microsoft.com/office/drawing/2014/main" id="{2CA3E46B-9A89-40D1-BB1B-D0820C1CDB1E}"/>
              </a:ext>
            </a:extLst>
          </p:cNvPr>
          <p:cNvPicPr>
            <a:picLocks noChangeAspect="1"/>
          </p:cNvPicPr>
          <p:nvPr/>
        </p:nvPicPr>
        <p:blipFill>
          <a:blip r:embed="rId2"/>
          <a:stretch>
            <a:fillRect/>
          </a:stretch>
        </p:blipFill>
        <p:spPr>
          <a:xfrm>
            <a:off x="1305694" y="2358448"/>
            <a:ext cx="9580612" cy="4499552"/>
          </a:xfrm>
          <a:prstGeom prst="rect">
            <a:avLst/>
          </a:prstGeom>
        </p:spPr>
      </p:pic>
    </p:spTree>
    <p:extLst>
      <p:ext uri="{BB962C8B-B14F-4D97-AF65-F5344CB8AC3E}">
        <p14:creationId xmlns:p14="http://schemas.microsoft.com/office/powerpoint/2010/main" val="418410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574C-9767-45E5-9245-81DB4C099D06}"/>
              </a:ext>
            </a:extLst>
          </p:cNvPr>
          <p:cNvSpPr>
            <a:spLocks noGrp="1"/>
          </p:cNvSpPr>
          <p:nvPr>
            <p:ph type="title"/>
          </p:nvPr>
        </p:nvSpPr>
        <p:spPr/>
        <p:txBody>
          <a:bodyPr/>
          <a:lstStyle/>
          <a:p>
            <a:r>
              <a:rPr lang="en-US" dirty="0"/>
              <a:t>Review Previous Session</a:t>
            </a:r>
          </a:p>
        </p:txBody>
      </p:sp>
      <p:pic>
        <p:nvPicPr>
          <p:cNvPr id="5" name="Picture 4">
            <a:extLst>
              <a:ext uri="{FF2B5EF4-FFF2-40B4-BE49-F238E27FC236}">
                <a16:creationId xmlns:a16="http://schemas.microsoft.com/office/drawing/2014/main" id="{A25D74BF-F5C4-4076-9141-E7F2BBFC5A6A}"/>
              </a:ext>
            </a:extLst>
          </p:cNvPr>
          <p:cNvPicPr>
            <a:picLocks noChangeAspect="1"/>
          </p:cNvPicPr>
          <p:nvPr/>
        </p:nvPicPr>
        <p:blipFill>
          <a:blip r:embed="rId2"/>
          <a:stretch>
            <a:fillRect/>
          </a:stretch>
        </p:blipFill>
        <p:spPr>
          <a:xfrm>
            <a:off x="3829307" y="2393188"/>
            <a:ext cx="4533386" cy="4464812"/>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6F0A45-F3C9-477A-87C7-668E2F895907}"/>
                  </a:ext>
                </a:extLst>
              </p14:cNvPr>
              <p14:cNvContentPartPr/>
              <p14:nvPr/>
            </p14:nvContentPartPr>
            <p14:xfrm>
              <a:off x="6981285" y="3923550"/>
              <a:ext cx="645480" cy="60480"/>
            </p14:xfrm>
          </p:contentPart>
        </mc:Choice>
        <mc:Fallback xmlns="">
          <p:pic>
            <p:nvPicPr>
              <p:cNvPr id="6" name="Ink 5">
                <a:extLst>
                  <a:ext uri="{FF2B5EF4-FFF2-40B4-BE49-F238E27FC236}">
                    <a16:creationId xmlns:a16="http://schemas.microsoft.com/office/drawing/2014/main" id="{7D6F0A45-F3C9-477A-87C7-668E2F895907}"/>
                  </a:ext>
                </a:extLst>
              </p:cNvPr>
              <p:cNvPicPr/>
              <p:nvPr/>
            </p:nvPicPr>
            <p:blipFill>
              <a:blip r:embed="rId4"/>
              <a:stretch>
                <a:fillRect/>
              </a:stretch>
            </p:blipFill>
            <p:spPr>
              <a:xfrm>
                <a:off x="6891645" y="3743910"/>
                <a:ext cx="82512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461309C-79E6-4F1B-B222-113578AB07BE}"/>
                  </a:ext>
                </a:extLst>
              </p14:cNvPr>
              <p14:cNvContentPartPr/>
              <p14:nvPr/>
            </p14:nvContentPartPr>
            <p14:xfrm>
              <a:off x="7038165" y="4209390"/>
              <a:ext cx="1023120" cy="360"/>
            </p14:xfrm>
          </p:contentPart>
        </mc:Choice>
        <mc:Fallback xmlns="">
          <p:pic>
            <p:nvPicPr>
              <p:cNvPr id="7" name="Ink 6">
                <a:extLst>
                  <a:ext uri="{FF2B5EF4-FFF2-40B4-BE49-F238E27FC236}">
                    <a16:creationId xmlns:a16="http://schemas.microsoft.com/office/drawing/2014/main" id="{E461309C-79E6-4F1B-B222-113578AB07BE}"/>
                  </a:ext>
                </a:extLst>
              </p:cNvPr>
              <p:cNvPicPr/>
              <p:nvPr/>
            </p:nvPicPr>
            <p:blipFill>
              <a:blip r:embed="rId6"/>
              <a:stretch>
                <a:fillRect/>
              </a:stretch>
            </p:blipFill>
            <p:spPr>
              <a:xfrm>
                <a:off x="6948525" y="4029750"/>
                <a:ext cx="12027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5626715-C220-48D5-9068-45792D32553E}"/>
                  </a:ext>
                </a:extLst>
              </p14:cNvPr>
              <p14:cNvContentPartPr/>
              <p14:nvPr/>
            </p14:nvContentPartPr>
            <p14:xfrm>
              <a:off x="7000005" y="4418910"/>
              <a:ext cx="1117080" cy="360"/>
            </p14:xfrm>
          </p:contentPart>
        </mc:Choice>
        <mc:Fallback xmlns="">
          <p:pic>
            <p:nvPicPr>
              <p:cNvPr id="8" name="Ink 7">
                <a:extLst>
                  <a:ext uri="{FF2B5EF4-FFF2-40B4-BE49-F238E27FC236}">
                    <a16:creationId xmlns:a16="http://schemas.microsoft.com/office/drawing/2014/main" id="{B5626715-C220-48D5-9068-45792D32553E}"/>
                  </a:ext>
                </a:extLst>
              </p:cNvPr>
              <p:cNvPicPr/>
              <p:nvPr/>
            </p:nvPicPr>
            <p:blipFill>
              <a:blip r:embed="rId8"/>
              <a:stretch>
                <a:fillRect/>
              </a:stretch>
            </p:blipFill>
            <p:spPr>
              <a:xfrm>
                <a:off x="6910365" y="4239270"/>
                <a:ext cx="12967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0249AF6-0FD3-429E-9885-5D0AA455BCC7}"/>
                  </a:ext>
                </a:extLst>
              </p14:cNvPr>
              <p14:cNvContentPartPr/>
              <p14:nvPr/>
            </p14:nvContentPartPr>
            <p14:xfrm>
              <a:off x="6943125" y="4619070"/>
              <a:ext cx="1227960" cy="116280"/>
            </p14:xfrm>
          </p:contentPart>
        </mc:Choice>
        <mc:Fallback xmlns="">
          <p:pic>
            <p:nvPicPr>
              <p:cNvPr id="9" name="Ink 8">
                <a:extLst>
                  <a:ext uri="{FF2B5EF4-FFF2-40B4-BE49-F238E27FC236}">
                    <a16:creationId xmlns:a16="http://schemas.microsoft.com/office/drawing/2014/main" id="{50249AF6-0FD3-429E-9885-5D0AA455BCC7}"/>
                  </a:ext>
                </a:extLst>
              </p:cNvPr>
              <p:cNvPicPr/>
              <p:nvPr/>
            </p:nvPicPr>
            <p:blipFill>
              <a:blip r:embed="rId10"/>
              <a:stretch>
                <a:fillRect/>
              </a:stretch>
            </p:blipFill>
            <p:spPr>
              <a:xfrm>
                <a:off x="6853485" y="4439430"/>
                <a:ext cx="1407600" cy="475920"/>
              </a:xfrm>
              <a:prstGeom prst="rect">
                <a:avLst/>
              </a:prstGeom>
            </p:spPr>
          </p:pic>
        </mc:Fallback>
      </mc:AlternateContent>
    </p:spTree>
    <p:extLst>
      <p:ext uri="{BB962C8B-B14F-4D97-AF65-F5344CB8AC3E}">
        <p14:creationId xmlns:p14="http://schemas.microsoft.com/office/powerpoint/2010/main" val="396503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468A-E294-4386-B017-48A64F1A78B7}"/>
              </a:ext>
            </a:extLst>
          </p:cNvPr>
          <p:cNvSpPr>
            <a:spLocks noGrp="1"/>
          </p:cNvSpPr>
          <p:nvPr>
            <p:ph type="title"/>
          </p:nvPr>
        </p:nvSpPr>
        <p:spPr/>
        <p:txBody>
          <a:bodyPr/>
          <a:lstStyle/>
          <a:p>
            <a:r>
              <a:rPr lang="en-US" dirty="0"/>
              <a:t>Reflect and Share with a partner</a:t>
            </a:r>
          </a:p>
        </p:txBody>
      </p:sp>
      <p:pic>
        <p:nvPicPr>
          <p:cNvPr id="4" name="Picture 3">
            <a:extLst>
              <a:ext uri="{FF2B5EF4-FFF2-40B4-BE49-F238E27FC236}">
                <a16:creationId xmlns:a16="http://schemas.microsoft.com/office/drawing/2014/main" id="{A39C569D-21EB-43B3-BA4A-C0BBDEFC9D8A}"/>
              </a:ext>
            </a:extLst>
          </p:cNvPr>
          <p:cNvPicPr>
            <a:picLocks noChangeAspect="1"/>
          </p:cNvPicPr>
          <p:nvPr/>
        </p:nvPicPr>
        <p:blipFill>
          <a:blip r:embed="rId2"/>
          <a:stretch>
            <a:fillRect/>
          </a:stretch>
        </p:blipFill>
        <p:spPr>
          <a:xfrm>
            <a:off x="3167743" y="2275115"/>
            <a:ext cx="5363615" cy="4458568"/>
          </a:xfrm>
          <a:prstGeom prst="rect">
            <a:avLst/>
          </a:prstGeom>
        </p:spPr>
      </p:pic>
    </p:spTree>
    <p:extLst>
      <p:ext uri="{BB962C8B-B14F-4D97-AF65-F5344CB8AC3E}">
        <p14:creationId xmlns:p14="http://schemas.microsoft.com/office/powerpoint/2010/main" val="55937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FC23-F5E0-472B-B52B-513D80940AC5}"/>
              </a:ext>
            </a:extLst>
          </p:cNvPr>
          <p:cNvSpPr>
            <a:spLocks noGrp="1"/>
          </p:cNvSpPr>
          <p:nvPr>
            <p:ph type="ctrTitle"/>
          </p:nvPr>
        </p:nvSpPr>
        <p:spPr>
          <a:xfrm>
            <a:off x="1490288" y="766582"/>
            <a:ext cx="7766936" cy="1646302"/>
          </a:xfrm>
        </p:spPr>
        <p:txBody>
          <a:bodyPr/>
          <a:lstStyle/>
          <a:p>
            <a:pPr algn="ctr"/>
            <a:r>
              <a:rPr lang="en-US" dirty="0"/>
              <a:t>Ellen White on Leadership</a:t>
            </a:r>
          </a:p>
        </p:txBody>
      </p:sp>
      <p:sp>
        <p:nvSpPr>
          <p:cNvPr id="4" name="TextBox 3">
            <a:extLst>
              <a:ext uri="{FF2B5EF4-FFF2-40B4-BE49-F238E27FC236}">
                <a16:creationId xmlns:a16="http://schemas.microsoft.com/office/drawing/2014/main" id="{27AF943A-CF47-4039-81FD-612825666995}"/>
              </a:ext>
            </a:extLst>
          </p:cNvPr>
          <p:cNvSpPr txBox="1"/>
          <p:nvPr/>
        </p:nvSpPr>
        <p:spPr>
          <a:xfrm>
            <a:off x="1258349" y="2650920"/>
            <a:ext cx="9521504" cy="3046988"/>
          </a:xfrm>
          <a:prstGeom prst="rect">
            <a:avLst/>
          </a:prstGeom>
          <a:noFill/>
        </p:spPr>
        <p:txBody>
          <a:bodyPr wrap="square" rtlCol="0">
            <a:spAutoFit/>
          </a:bodyPr>
          <a:lstStyle/>
          <a:p>
            <a:pPr algn="ctr"/>
            <a:r>
              <a:rPr lang="en-US" sz="2400" dirty="0">
                <a:solidFill>
                  <a:schemeClr val="bg1">
                    <a:lumMod val="95000"/>
                  </a:schemeClr>
                </a:solidFill>
              </a:rPr>
              <a:t>The Lord saw the danger that would result from one man’s mind and judgment controlling decisions and working out plans, and in His Inspired Word we are commanded to be subject one to another and to esteem others better than ourselves.  When plans are to be laid that will affect the cause of God, they should be brought before a council composed of chosen men of experience; for harmony of effort is essential in all these enterprises.”            </a:t>
            </a:r>
            <a:r>
              <a:rPr lang="en-US" sz="2400" b="1" dirty="0">
                <a:solidFill>
                  <a:schemeClr val="bg1">
                    <a:lumMod val="95000"/>
                  </a:schemeClr>
                </a:solidFill>
              </a:rPr>
              <a:t>Testimonies for the Church 5:418</a:t>
            </a:r>
          </a:p>
        </p:txBody>
      </p:sp>
    </p:spTree>
    <p:extLst>
      <p:ext uri="{BB962C8B-B14F-4D97-AF65-F5344CB8AC3E}">
        <p14:creationId xmlns:p14="http://schemas.microsoft.com/office/powerpoint/2010/main" val="149168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2776-1E4E-43FD-83C5-D546F7F34814}"/>
              </a:ext>
            </a:extLst>
          </p:cNvPr>
          <p:cNvSpPr>
            <a:spLocks noGrp="1"/>
          </p:cNvSpPr>
          <p:nvPr>
            <p:ph type="title"/>
          </p:nvPr>
        </p:nvSpPr>
        <p:spPr/>
        <p:txBody>
          <a:bodyPr/>
          <a:lstStyle/>
          <a:p>
            <a:r>
              <a:rPr lang="en-US" b="1" dirty="0"/>
              <a:t>Thesis Statement</a:t>
            </a:r>
          </a:p>
        </p:txBody>
      </p:sp>
      <p:pic>
        <p:nvPicPr>
          <p:cNvPr id="5" name="Picture 4">
            <a:extLst>
              <a:ext uri="{FF2B5EF4-FFF2-40B4-BE49-F238E27FC236}">
                <a16:creationId xmlns:a16="http://schemas.microsoft.com/office/drawing/2014/main" id="{F4FF43E2-A792-4952-8710-A6CBA06E9A35}"/>
              </a:ext>
            </a:extLst>
          </p:cNvPr>
          <p:cNvPicPr>
            <a:picLocks noChangeAspect="1"/>
          </p:cNvPicPr>
          <p:nvPr/>
        </p:nvPicPr>
        <p:blipFill>
          <a:blip r:embed="rId2"/>
          <a:stretch>
            <a:fillRect/>
          </a:stretch>
        </p:blipFill>
        <p:spPr>
          <a:xfrm>
            <a:off x="364003" y="2995380"/>
            <a:ext cx="11463993" cy="13977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6E5DC186-6571-47DA-BC6D-24A7C5DB1508}"/>
              </a:ext>
            </a:extLst>
          </p:cNvPr>
          <p:cNvPicPr>
            <a:picLocks noChangeAspect="1"/>
          </p:cNvPicPr>
          <p:nvPr/>
        </p:nvPicPr>
        <p:blipFill>
          <a:blip r:embed="rId3"/>
          <a:stretch>
            <a:fillRect/>
          </a:stretch>
        </p:blipFill>
        <p:spPr>
          <a:xfrm>
            <a:off x="5453634" y="6016487"/>
            <a:ext cx="6568340" cy="705155"/>
          </a:xfrm>
          <a:prstGeom prst="rect">
            <a:avLst/>
          </a:prstGeom>
        </p:spPr>
      </p:pic>
    </p:spTree>
    <p:extLst>
      <p:ext uri="{BB962C8B-B14F-4D97-AF65-F5344CB8AC3E}">
        <p14:creationId xmlns:p14="http://schemas.microsoft.com/office/powerpoint/2010/main" val="102901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results process relationships triangle">
            <a:extLst>
              <a:ext uri="{FF2B5EF4-FFF2-40B4-BE49-F238E27FC236}">
                <a16:creationId xmlns:a16="http://schemas.microsoft.com/office/drawing/2014/main" id="{618FEC15-DB9B-4F2C-A309-D44318290F1A}"/>
              </a:ext>
            </a:extLst>
          </p:cNvPr>
          <p:cNvSpPr>
            <a:spLocks noChangeAspect="1" noChangeArrowheads="1"/>
          </p:cNvSpPr>
          <p:nvPr/>
        </p:nvSpPr>
        <p:spPr bwMode="auto">
          <a:xfrm>
            <a:off x="6799277"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9B7CEC78-366E-4B51-9A5B-494B5C0A335C}"/>
              </a:ext>
            </a:extLst>
          </p:cNvPr>
          <p:cNvSpPr/>
          <p:nvPr/>
        </p:nvSpPr>
        <p:spPr>
          <a:xfrm>
            <a:off x="8951053" y="1929468"/>
            <a:ext cx="721453" cy="5117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2590C3-F188-424F-8CA7-9AAC33B9E2E9}"/>
              </a:ext>
            </a:extLst>
          </p:cNvPr>
          <p:cNvPicPr>
            <a:picLocks noChangeAspect="1"/>
          </p:cNvPicPr>
          <p:nvPr/>
        </p:nvPicPr>
        <p:blipFill>
          <a:blip r:embed="rId3"/>
          <a:stretch>
            <a:fillRect/>
          </a:stretch>
        </p:blipFill>
        <p:spPr>
          <a:xfrm>
            <a:off x="614444" y="419853"/>
            <a:ext cx="6184833" cy="4611312"/>
          </a:xfrm>
          <a:prstGeom prst="rect">
            <a:avLst/>
          </a:prstGeom>
        </p:spPr>
      </p:pic>
      <p:pic>
        <p:nvPicPr>
          <p:cNvPr id="6" name="Picture 5">
            <a:extLst>
              <a:ext uri="{FF2B5EF4-FFF2-40B4-BE49-F238E27FC236}">
                <a16:creationId xmlns:a16="http://schemas.microsoft.com/office/drawing/2014/main" id="{BE5C475A-35C1-4D3B-955B-92EE7AEC740B}"/>
              </a:ext>
            </a:extLst>
          </p:cNvPr>
          <p:cNvPicPr>
            <a:picLocks noChangeAspect="1"/>
          </p:cNvPicPr>
          <p:nvPr/>
        </p:nvPicPr>
        <p:blipFill>
          <a:blip r:embed="rId4"/>
          <a:stretch>
            <a:fillRect/>
          </a:stretch>
        </p:blipFill>
        <p:spPr>
          <a:xfrm>
            <a:off x="7674326" y="1655148"/>
            <a:ext cx="4128467" cy="4869983"/>
          </a:xfrm>
          <a:prstGeom prst="rect">
            <a:avLst/>
          </a:prstGeom>
        </p:spPr>
      </p:pic>
    </p:spTree>
    <p:extLst>
      <p:ext uri="{BB962C8B-B14F-4D97-AF65-F5344CB8AC3E}">
        <p14:creationId xmlns:p14="http://schemas.microsoft.com/office/powerpoint/2010/main" val="208859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9707-8676-4F1F-B319-6EAFB63B9AD8}"/>
              </a:ext>
            </a:extLst>
          </p:cNvPr>
          <p:cNvSpPr>
            <a:spLocks noGrp="1"/>
          </p:cNvSpPr>
          <p:nvPr>
            <p:ph type="title"/>
          </p:nvPr>
        </p:nvSpPr>
        <p:spPr/>
        <p:txBody>
          <a:bodyPr/>
          <a:lstStyle/>
          <a:p>
            <a:r>
              <a:rPr lang="en-US" dirty="0"/>
              <a:t>Resolving the Leader’s Dilemma</a:t>
            </a:r>
          </a:p>
        </p:txBody>
      </p:sp>
      <p:sp>
        <p:nvSpPr>
          <p:cNvPr id="3" name="Text Placeholder 2">
            <a:extLst>
              <a:ext uri="{FF2B5EF4-FFF2-40B4-BE49-F238E27FC236}">
                <a16:creationId xmlns:a16="http://schemas.microsoft.com/office/drawing/2014/main" id="{85F22F2D-33D8-448F-ABD9-B1A41182F57C}"/>
              </a:ext>
            </a:extLst>
          </p:cNvPr>
          <p:cNvSpPr>
            <a:spLocks noGrp="1"/>
          </p:cNvSpPr>
          <p:nvPr>
            <p:ph type="body" idx="1"/>
          </p:nvPr>
        </p:nvSpPr>
        <p:spPr>
          <a:xfrm>
            <a:off x="313244" y="2351185"/>
            <a:ext cx="1778160" cy="576262"/>
          </a:xfrm>
        </p:spPr>
        <p:txBody>
          <a:bodyPr/>
          <a:lstStyle/>
          <a:p>
            <a:r>
              <a:rPr lang="en-US" dirty="0"/>
              <a:t>Begin By:</a:t>
            </a:r>
          </a:p>
        </p:txBody>
      </p:sp>
      <p:sp>
        <p:nvSpPr>
          <p:cNvPr id="4" name="Content Placeholder 3">
            <a:extLst>
              <a:ext uri="{FF2B5EF4-FFF2-40B4-BE49-F238E27FC236}">
                <a16:creationId xmlns:a16="http://schemas.microsoft.com/office/drawing/2014/main" id="{37844104-E4FB-4287-8E49-6FC63501D573}"/>
              </a:ext>
            </a:extLst>
          </p:cNvPr>
          <p:cNvSpPr>
            <a:spLocks noGrp="1"/>
          </p:cNvSpPr>
          <p:nvPr>
            <p:ph sz="half" idx="2"/>
          </p:nvPr>
        </p:nvSpPr>
        <p:spPr>
          <a:xfrm>
            <a:off x="240554" y="3044780"/>
            <a:ext cx="1828800" cy="3644407"/>
          </a:xfrm>
        </p:spPr>
        <p:txBody>
          <a:bodyPr>
            <a:normAutofit/>
          </a:bodyPr>
          <a:lstStyle/>
          <a:p>
            <a:r>
              <a:rPr lang="en-US" dirty="0"/>
              <a:t>Defining which decisions need to be made</a:t>
            </a:r>
          </a:p>
          <a:p>
            <a:r>
              <a:rPr lang="en-US" dirty="0"/>
              <a:t>Who should participate in making those decisions.</a:t>
            </a:r>
          </a:p>
        </p:txBody>
      </p:sp>
      <p:pic>
        <p:nvPicPr>
          <p:cNvPr id="12" name="Picture 11">
            <a:extLst>
              <a:ext uri="{FF2B5EF4-FFF2-40B4-BE49-F238E27FC236}">
                <a16:creationId xmlns:a16="http://schemas.microsoft.com/office/drawing/2014/main" id="{11FFF0C6-4322-458C-A9F3-2E85ADC089A1}"/>
              </a:ext>
            </a:extLst>
          </p:cNvPr>
          <p:cNvPicPr>
            <a:picLocks noChangeAspect="1"/>
          </p:cNvPicPr>
          <p:nvPr/>
        </p:nvPicPr>
        <p:blipFill>
          <a:blip r:embed="rId2"/>
          <a:stretch>
            <a:fillRect/>
          </a:stretch>
        </p:blipFill>
        <p:spPr>
          <a:xfrm>
            <a:off x="2334309" y="2541099"/>
            <a:ext cx="9787352" cy="3491850"/>
          </a:xfrm>
          <a:prstGeom prst="rect">
            <a:avLst/>
          </a:prstGeom>
        </p:spPr>
      </p:pic>
    </p:spTree>
    <p:extLst>
      <p:ext uri="{BB962C8B-B14F-4D97-AF65-F5344CB8AC3E}">
        <p14:creationId xmlns:p14="http://schemas.microsoft.com/office/powerpoint/2010/main" val="209580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0B54ED-AB16-40CC-BDB6-2E1826938415}"/>
              </a:ext>
            </a:extLst>
          </p:cNvPr>
          <p:cNvSpPr>
            <a:spLocks noGrp="1"/>
          </p:cNvSpPr>
          <p:nvPr>
            <p:ph type="title"/>
          </p:nvPr>
        </p:nvSpPr>
        <p:spPr>
          <a:xfrm>
            <a:off x="1154954" y="657145"/>
            <a:ext cx="9079292" cy="1199790"/>
          </a:xfrm>
        </p:spPr>
        <p:txBody>
          <a:bodyPr/>
          <a:lstStyle/>
          <a:p>
            <a:r>
              <a:rPr lang="en-US" dirty="0"/>
              <a:t>From whom is it appropriate to seek involvement?</a:t>
            </a:r>
          </a:p>
        </p:txBody>
      </p:sp>
      <p:pic>
        <p:nvPicPr>
          <p:cNvPr id="11" name="Picture 10">
            <a:extLst>
              <a:ext uri="{FF2B5EF4-FFF2-40B4-BE49-F238E27FC236}">
                <a16:creationId xmlns:a16="http://schemas.microsoft.com/office/drawing/2014/main" id="{C20131EE-AD4B-4418-BDB7-4EB7A6EA2BD6}"/>
              </a:ext>
            </a:extLst>
          </p:cNvPr>
          <p:cNvPicPr>
            <a:picLocks noChangeAspect="1"/>
          </p:cNvPicPr>
          <p:nvPr/>
        </p:nvPicPr>
        <p:blipFill>
          <a:blip r:embed="rId2"/>
          <a:stretch>
            <a:fillRect/>
          </a:stretch>
        </p:blipFill>
        <p:spPr>
          <a:xfrm>
            <a:off x="84935" y="2546253"/>
            <a:ext cx="12022129" cy="3488788"/>
          </a:xfrm>
          <a:prstGeom prst="rect">
            <a:avLst/>
          </a:prstGeom>
        </p:spPr>
      </p:pic>
    </p:spTree>
    <p:extLst>
      <p:ext uri="{BB962C8B-B14F-4D97-AF65-F5344CB8AC3E}">
        <p14:creationId xmlns:p14="http://schemas.microsoft.com/office/powerpoint/2010/main" val="234590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902203-94EB-40A5-819F-124D9FDE0F33}"/>
              </a:ext>
            </a:extLst>
          </p:cNvPr>
          <p:cNvPicPr>
            <a:picLocks noChangeAspect="1"/>
          </p:cNvPicPr>
          <p:nvPr/>
        </p:nvPicPr>
        <p:blipFill>
          <a:blip r:embed="rId3"/>
          <a:stretch>
            <a:fillRect/>
          </a:stretch>
        </p:blipFill>
        <p:spPr>
          <a:xfrm>
            <a:off x="1005840" y="279955"/>
            <a:ext cx="7315200" cy="6578045"/>
          </a:xfrm>
          <a:prstGeom prst="rect">
            <a:avLst/>
          </a:prstGeom>
        </p:spPr>
      </p:pic>
    </p:spTree>
    <p:extLst>
      <p:ext uri="{BB962C8B-B14F-4D97-AF65-F5344CB8AC3E}">
        <p14:creationId xmlns:p14="http://schemas.microsoft.com/office/powerpoint/2010/main" val="1046185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825</TotalTime>
  <Words>182</Words>
  <Application>Microsoft Office PowerPoint</Application>
  <PresentationFormat>Widescreen</PresentationFormat>
  <Paragraphs>26</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Facilitative Leadership</vt:lpstr>
      <vt:lpstr>Review Previous Session</vt:lpstr>
      <vt:lpstr>Reflect and Share with a partner</vt:lpstr>
      <vt:lpstr>Ellen White on Leadership</vt:lpstr>
      <vt:lpstr>Thesis Statement</vt:lpstr>
      <vt:lpstr>PowerPoint Presentation</vt:lpstr>
      <vt:lpstr>Resolving the Leader’s Dilemma</vt:lpstr>
      <vt:lpstr>From whom is it appropriate to seek involvement?</vt:lpstr>
      <vt:lpstr>PowerPoint Presentation</vt:lpstr>
      <vt:lpstr>Exercise:  Coaching Pairs</vt:lpstr>
      <vt:lpstr>Decide and Announce</vt:lpstr>
      <vt:lpstr>Gather Input from Individuals and Decide</vt:lpstr>
      <vt:lpstr>Gather Input from Team and Decide</vt:lpstr>
      <vt:lpstr>Consensus</vt:lpstr>
      <vt:lpstr>Delegate Decision with Constraints</vt:lpstr>
      <vt:lpstr>Connect, Reflect and Summarize</vt:lpstr>
      <vt:lpstr>Bonus Slide Book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Facilitative Leadership</dc:title>
  <dc:creator>Brian Kittleson</dc:creator>
  <cp:lastModifiedBy>Sheri Castanon</cp:lastModifiedBy>
  <cp:revision>11</cp:revision>
  <dcterms:created xsi:type="dcterms:W3CDTF">2018-07-30T15:52:20Z</dcterms:created>
  <dcterms:modified xsi:type="dcterms:W3CDTF">2023-03-29T16:32:46Z</dcterms:modified>
</cp:coreProperties>
</file>