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ttleson" userId="988bf147-e6d1-4b88-a0ac-f74dfed82d8f" providerId="ADAL" clId="{331C8678-5B3B-4B9A-A89D-9C2978F8E9C5}"/>
    <pc:docChg chg="modSld">
      <pc:chgData name="Brian Kittleson" userId="988bf147-e6d1-4b88-a0ac-f74dfed82d8f" providerId="ADAL" clId="{331C8678-5B3B-4B9A-A89D-9C2978F8E9C5}" dt="2022-09-22T20:04:47.327" v="41" actId="20577"/>
      <pc:docMkLst>
        <pc:docMk/>
      </pc:docMkLst>
      <pc:sldChg chg="modSp mod">
        <pc:chgData name="Brian Kittleson" userId="988bf147-e6d1-4b88-a0ac-f74dfed82d8f" providerId="ADAL" clId="{331C8678-5B3B-4B9A-A89D-9C2978F8E9C5}" dt="2022-09-22T20:04:47.327" v="41" actId="20577"/>
        <pc:sldMkLst>
          <pc:docMk/>
          <pc:sldMk cId="2956574305" sldId="256"/>
        </pc:sldMkLst>
        <pc:spChg chg="mod">
          <ac:chgData name="Brian Kittleson" userId="988bf147-e6d1-4b88-a0ac-f74dfed82d8f" providerId="ADAL" clId="{331C8678-5B3B-4B9A-A89D-9C2978F8E9C5}" dt="2022-09-22T20:04:47.327" v="41" actId="20577"/>
          <ac:spMkLst>
            <pc:docMk/>
            <pc:sldMk cId="2956574305" sldId="256"/>
            <ac:spMk id="3" creationId="{BEC03DA1-A48B-CF9F-6DE2-25F92C87A2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BA091-6979-44EF-8DDD-672F909A6B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94AA5D-A5E9-481B-B37B-C562CD84CB49}">
      <dgm:prSet/>
      <dgm:spPr/>
      <dgm:t>
        <a:bodyPr/>
        <a:lstStyle/>
        <a:p>
          <a:r>
            <a:rPr lang="en-US"/>
            <a:t>Managers will spend more than half of their working life attending, conducting, preparing for and following up on meetings.</a:t>
          </a:r>
        </a:p>
      </dgm:t>
    </dgm:pt>
    <dgm:pt modelId="{2F4D607B-FC05-4306-A423-F9A4C15E3F40}" type="parTrans" cxnId="{4135E689-BB35-4537-B2F3-F2604A0E15F6}">
      <dgm:prSet/>
      <dgm:spPr/>
      <dgm:t>
        <a:bodyPr/>
        <a:lstStyle/>
        <a:p>
          <a:endParaRPr lang="en-US"/>
        </a:p>
      </dgm:t>
    </dgm:pt>
    <dgm:pt modelId="{E90534B9-0568-4B75-82C0-96B25E84E260}" type="sibTrans" cxnId="{4135E689-BB35-4537-B2F3-F2604A0E15F6}">
      <dgm:prSet/>
      <dgm:spPr/>
      <dgm:t>
        <a:bodyPr/>
        <a:lstStyle/>
        <a:p>
          <a:endParaRPr lang="en-US"/>
        </a:p>
      </dgm:t>
    </dgm:pt>
    <dgm:pt modelId="{BEA1C260-F02B-45FB-9097-0E32857FE398}">
      <dgm:prSet/>
      <dgm:spPr/>
      <dgm:t>
        <a:bodyPr/>
        <a:lstStyle/>
        <a:p>
          <a:r>
            <a:rPr lang="en-US"/>
            <a:t>More than 25 million meetings take place every day in the United States alone</a:t>
          </a:r>
        </a:p>
      </dgm:t>
    </dgm:pt>
    <dgm:pt modelId="{C79FBCAE-022B-4BF0-964D-0CDF04D54D77}" type="parTrans" cxnId="{9E099A2C-3A48-4318-B49A-82B6E1C55464}">
      <dgm:prSet/>
      <dgm:spPr/>
      <dgm:t>
        <a:bodyPr/>
        <a:lstStyle/>
        <a:p>
          <a:endParaRPr lang="en-US"/>
        </a:p>
      </dgm:t>
    </dgm:pt>
    <dgm:pt modelId="{59815DE1-940D-4738-9FED-B0FC2BB8944B}" type="sibTrans" cxnId="{9E099A2C-3A48-4318-B49A-82B6E1C55464}">
      <dgm:prSet/>
      <dgm:spPr/>
      <dgm:t>
        <a:bodyPr/>
        <a:lstStyle/>
        <a:p>
          <a:endParaRPr lang="en-US"/>
        </a:p>
      </dgm:t>
    </dgm:pt>
    <dgm:pt modelId="{D74EEF94-AD8E-415C-98D8-80351F102B5F}">
      <dgm:prSet/>
      <dgm:spPr/>
      <dgm:t>
        <a:bodyPr/>
        <a:lstStyle/>
        <a:p>
          <a:r>
            <a:rPr lang="en-US"/>
            <a:t>Almost one-third of all meetings are considered unnecessary by the people who attend them.</a:t>
          </a:r>
        </a:p>
      </dgm:t>
    </dgm:pt>
    <dgm:pt modelId="{67D0BC4F-4548-4CEA-8149-9D3F3A639492}" type="parTrans" cxnId="{19D89284-24D2-4363-A1BE-8ACCF99AA442}">
      <dgm:prSet/>
      <dgm:spPr/>
      <dgm:t>
        <a:bodyPr/>
        <a:lstStyle/>
        <a:p>
          <a:endParaRPr lang="en-US"/>
        </a:p>
      </dgm:t>
    </dgm:pt>
    <dgm:pt modelId="{DE2EBB6E-DDA0-423D-9AC4-7F9F9A3EBB3A}" type="sibTrans" cxnId="{19D89284-24D2-4363-A1BE-8ACCF99AA442}">
      <dgm:prSet/>
      <dgm:spPr/>
      <dgm:t>
        <a:bodyPr/>
        <a:lstStyle/>
        <a:p>
          <a:endParaRPr lang="en-US"/>
        </a:p>
      </dgm:t>
    </dgm:pt>
    <dgm:pt modelId="{37321B77-1F52-462B-A333-3147AEB486DE}" type="pres">
      <dgm:prSet presAssocID="{D60BA091-6979-44EF-8DDD-672F909A6BB5}" presName="linear" presStyleCnt="0">
        <dgm:presLayoutVars>
          <dgm:animLvl val="lvl"/>
          <dgm:resizeHandles val="exact"/>
        </dgm:presLayoutVars>
      </dgm:prSet>
      <dgm:spPr/>
    </dgm:pt>
    <dgm:pt modelId="{889145F1-AA4D-466B-8E09-AE23D0650B31}" type="pres">
      <dgm:prSet presAssocID="{EC94AA5D-A5E9-481B-B37B-C562CD84CB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BB99FA-34E7-4085-B892-5BBDF299F84E}" type="pres">
      <dgm:prSet presAssocID="{E90534B9-0568-4B75-82C0-96B25E84E260}" presName="spacer" presStyleCnt="0"/>
      <dgm:spPr/>
    </dgm:pt>
    <dgm:pt modelId="{173EBA18-03A9-4826-9E27-9463F35A0F7C}" type="pres">
      <dgm:prSet presAssocID="{BEA1C260-F02B-45FB-9097-0E32857FE3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C5110D-4839-40E3-9280-D9712C36B0CC}" type="pres">
      <dgm:prSet presAssocID="{59815DE1-940D-4738-9FED-B0FC2BB8944B}" presName="spacer" presStyleCnt="0"/>
      <dgm:spPr/>
    </dgm:pt>
    <dgm:pt modelId="{B0657729-CCFF-4B71-AC2F-DF98CF2BC670}" type="pres">
      <dgm:prSet presAssocID="{D74EEF94-AD8E-415C-98D8-80351F102B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87E52B-6706-4CDB-B39A-42CD7F08DE13}" type="presOf" srcId="{BEA1C260-F02B-45FB-9097-0E32857FE398}" destId="{173EBA18-03A9-4826-9E27-9463F35A0F7C}" srcOrd="0" destOrd="0" presId="urn:microsoft.com/office/officeart/2005/8/layout/vList2"/>
    <dgm:cxn modelId="{9E099A2C-3A48-4318-B49A-82B6E1C55464}" srcId="{D60BA091-6979-44EF-8DDD-672F909A6BB5}" destId="{BEA1C260-F02B-45FB-9097-0E32857FE398}" srcOrd="1" destOrd="0" parTransId="{C79FBCAE-022B-4BF0-964D-0CDF04D54D77}" sibTransId="{59815DE1-940D-4738-9FED-B0FC2BB8944B}"/>
    <dgm:cxn modelId="{7C906F53-FD2D-4DB0-9EC5-B396BD13C779}" type="presOf" srcId="{EC94AA5D-A5E9-481B-B37B-C562CD84CB49}" destId="{889145F1-AA4D-466B-8E09-AE23D0650B31}" srcOrd="0" destOrd="0" presId="urn:microsoft.com/office/officeart/2005/8/layout/vList2"/>
    <dgm:cxn modelId="{19D89284-24D2-4363-A1BE-8ACCF99AA442}" srcId="{D60BA091-6979-44EF-8DDD-672F909A6BB5}" destId="{D74EEF94-AD8E-415C-98D8-80351F102B5F}" srcOrd="2" destOrd="0" parTransId="{67D0BC4F-4548-4CEA-8149-9D3F3A639492}" sibTransId="{DE2EBB6E-DDA0-423D-9AC4-7F9F9A3EBB3A}"/>
    <dgm:cxn modelId="{4135E689-BB35-4537-B2F3-F2604A0E15F6}" srcId="{D60BA091-6979-44EF-8DDD-672F909A6BB5}" destId="{EC94AA5D-A5E9-481B-B37B-C562CD84CB49}" srcOrd="0" destOrd="0" parTransId="{2F4D607B-FC05-4306-A423-F9A4C15E3F40}" sibTransId="{E90534B9-0568-4B75-82C0-96B25E84E260}"/>
    <dgm:cxn modelId="{8B50F6A1-FCFE-464E-808B-29CF511F67AF}" type="presOf" srcId="{D74EEF94-AD8E-415C-98D8-80351F102B5F}" destId="{B0657729-CCFF-4B71-AC2F-DF98CF2BC670}" srcOrd="0" destOrd="0" presId="urn:microsoft.com/office/officeart/2005/8/layout/vList2"/>
    <dgm:cxn modelId="{DF4BB0D4-B089-42BE-9835-0FFB2E1BA87A}" type="presOf" srcId="{D60BA091-6979-44EF-8DDD-672F909A6BB5}" destId="{37321B77-1F52-462B-A333-3147AEB486DE}" srcOrd="0" destOrd="0" presId="urn:microsoft.com/office/officeart/2005/8/layout/vList2"/>
    <dgm:cxn modelId="{13C18BFA-9EC2-4088-BB53-3C8539E2A829}" type="presParOf" srcId="{37321B77-1F52-462B-A333-3147AEB486DE}" destId="{889145F1-AA4D-466B-8E09-AE23D0650B31}" srcOrd="0" destOrd="0" presId="urn:microsoft.com/office/officeart/2005/8/layout/vList2"/>
    <dgm:cxn modelId="{F0C7C262-84EB-4FB2-A727-E01F8095A86A}" type="presParOf" srcId="{37321B77-1F52-462B-A333-3147AEB486DE}" destId="{A8BB99FA-34E7-4085-B892-5BBDF299F84E}" srcOrd="1" destOrd="0" presId="urn:microsoft.com/office/officeart/2005/8/layout/vList2"/>
    <dgm:cxn modelId="{A4C750FA-79AC-450D-9FD8-E98F8FE7AAC8}" type="presParOf" srcId="{37321B77-1F52-462B-A333-3147AEB486DE}" destId="{173EBA18-03A9-4826-9E27-9463F35A0F7C}" srcOrd="2" destOrd="0" presId="urn:microsoft.com/office/officeart/2005/8/layout/vList2"/>
    <dgm:cxn modelId="{1875C508-E6FF-4D33-8519-18EBE50A4FBB}" type="presParOf" srcId="{37321B77-1F52-462B-A333-3147AEB486DE}" destId="{C0C5110D-4839-40E3-9280-D9712C36B0CC}" srcOrd="3" destOrd="0" presId="urn:microsoft.com/office/officeart/2005/8/layout/vList2"/>
    <dgm:cxn modelId="{18101DDD-831D-4AD8-9886-3C1D42CEEF08}" type="presParOf" srcId="{37321B77-1F52-462B-A333-3147AEB486DE}" destId="{B0657729-CCFF-4B71-AC2F-DF98CF2BC6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145F1-AA4D-466B-8E09-AE23D0650B31}">
      <dsp:nvSpPr>
        <dsp:cNvPr id="0" name=""/>
        <dsp:cNvSpPr/>
      </dsp:nvSpPr>
      <dsp:spPr>
        <a:xfrm>
          <a:off x="0" y="75919"/>
          <a:ext cx="6303729" cy="175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Managers will spend more than half of their working life attending, conducting, preparing for and following up on meetings.</a:t>
          </a:r>
        </a:p>
      </dsp:txBody>
      <dsp:txXfrm>
        <a:off x="85672" y="161591"/>
        <a:ext cx="6132385" cy="1583656"/>
      </dsp:txXfrm>
    </dsp:sp>
    <dsp:sp modelId="{173EBA18-03A9-4826-9E27-9463F35A0F7C}">
      <dsp:nvSpPr>
        <dsp:cNvPr id="0" name=""/>
        <dsp:cNvSpPr/>
      </dsp:nvSpPr>
      <dsp:spPr>
        <a:xfrm>
          <a:off x="0" y="1902919"/>
          <a:ext cx="6303729" cy="1755000"/>
        </a:xfrm>
        <a:prstGeom prst="roundRect">
          <a:avLst/>
        </a:prstGeom>
        <a:solidFill>
          <a:schemeClr val="accent5">
            <a:hueOff val="-1519836"/>
            <a:satOff val="1607"/>
            <a:lumOff val="-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More than 25 million meetings take place every day in the United States alone</a:t>
          </a:r>
        </a:p>
      </dsp:txBody>
      <dsp:txXfrm>
        <a:off x="85672" y="1988591"/>
        <a:ext cx="6132385" cy="1583656"/>
      </dsp:txXfrm>
    </dsp:sp>
    <dsp:sp modelId="{B0657729-CCFF-4B71-AC2F-DF98CF2BC670}">
      <dsp:nvSpPr>
        <dsp:cNvPr id="0" name=""/>
        <dsp:cNvSpPr/>
      </dsp:nvSpPr>
      <dsp:spPr>
        <a:xfrm>
          <a:off x="0" y="3729919"/>
          <a:ext cx="6303729" cy="1755000"/>
        </a:xfrm>
        <a:prstGeom prst="round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Almost one-third of all meetings are considered unnecessary by the people who attend them.</a:t>
          </a:r>
        </a:p>
      </dsp:txBody>
      <dsp:txXfrm>
        <a:off x="85672" y="3815591"/>
        <a:ext cx="6132385" cy="158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3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92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8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4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0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4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1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354-text-question-blog-questions-logo-a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EC7AC-1BF7-B05E-8140-5F2D58EEE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Meetings: Design and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03DA1-A48B-CF9F-6DE2-25F92C87A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Leadership Initiative Training for Educators</a:t>
            </a:r>
          </a:p>
          <a:p>
            <a:pPr algn="l"/>
            <a:endParaRPr lang="en-US" dirty="0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A24DEA0B-29E4-8A6C-D898-91D041EB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7" r="15309" b="-1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7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87E1-D796-6581-84C9-968B2C41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FEF73-C5B8-1C92-8810-067141E1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00" y="1690688"/>
            <a:ext cx="8469922" cy="351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98D2-3E02-6D9B-5A7E-73ABA8C2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Agendas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4D7C5-6F12-A5B8-4749-146B4693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737" y="257914"/>
            <a:ext cx="4814906" cy="65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78E8-2EFE-A5A3-BC62-755138EE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or Questions</a:t>
            </a:r>
          </a:p>
        </p:txBody>
      </p:sp>
      <p:pic>
        <p:nvPicPr>
          <p:cNvPr id="5" name="Picture 4" descr="A picture containing logo">
            <a:extLst>
              <a:ext uri="{FF2B5EF4-FFF2-40B4-BE49-F238E27FC236}">
                <a16:creationId xmlns:a16="http://schemas.microsoft.com/office/drawing/2014/main" id="{55A7120B-19ED-193F-2072-C7E7B8EDE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1061" y="1670005"/>
            <a:ext cx="6234771" cy="4489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578BD0-4C28-D779-BB94-9731A5200D54}"/>
              </a:ext>
            </a:extLst>
          </p:cNvPr>
          <p:cNvSpPr txBox="1"/>
          <p:nvPr/>
        </p:nvSpPr>
        <p:spPr>
          <a:xfrm>
            <a:off x="3393862" y="6044476"/>
            <a:ext cx="5231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85354-text-question-blog-questions-logo-an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185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1F75-D165-25E2-B2AE-6070D2CF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 A meeting is . . 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2A8F-147F-F34D-1AF7-16D09799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time tow or more people work together to:</a:t>
            </a:r>
          </a:p>
          <a:p>
            <a:pPr lvl="1"/>
            <a:r>
              <a:rPr lang="en-US" dirty="0"/>
              <a:t>Give/gather information</a:t>
            </a:r>
          </a:p>
          <a:p>
            <a:pPr lvl="1"/>
            <a:r>
              <a:rPr lang="en-US" dirty="0"/>
              <a:t>Take action (planning, problem-solving, decision-making)</a:t>
            </a:r>
          </a:p>
        </p:txBody>
      </p:sp>
    </p:spTree>
    <p:extLst>
      <p:ext uri="{BB962C8B-B14F-4D97-AF65-F5344CB8AC3E}">
        <p14:creationId xmlns:p14="http://schemas.microsoft.com/office/powerpoint/2010/main" val="200757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59F7E-7B06-B42E-1432-54F232D9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Facts About Meetings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331AFC-19FC-A962-D7C4-C726008BC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694923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35C09-898F-D45E-8C13-A416B666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Purpose of the Meeting</a:t>
            </a:r>
            <a:endParaRPr lang="en-US" dirty="0"/>
          </a:p>
        </p:txBody>
      </p:sp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3460F869-DE31-11C1-2A24-AB1795C4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36D1-E661-CF19-5E67-56FB1E93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6000" dirty="0"/>
              <a:t>Why Meet?</a:t>
            </a:r>
          </a:p>
        </p:txBody>
      </p:sp>
    </p:spTree>
    <p:extLst>
      <p:ext uri="{BB962C8B-B14F-4D97-AF65-F5344CB8AC3E}">
        <p14:creationId xmlns:p14="http://schemas.microsoft.com/office/powerpoint/2010/main" val="26274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4617-34C3-EA5B-1316-55C9393E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meet for many reasons: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5584F-0633-AD57-AA61-95C61691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46" y="1940351"/>
            <a:ext cx="7822594" cy="37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6925-B14A-8E8E-5537-ACB9388C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38F5F-F9AE-5BC3-A1A7-3E57E4FE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33" y="1678904"/>
            <a:ext cx="9772167" cy="3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0A37-293C-25AC-AD65-A32513CF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Planning on the Success of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8D4F-72AA-35FA-DF78-8AF2B445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 of Thumb:</a:t>
            </a:r>
          </a:p>
          <a:p>
            <a:pPr lvl="1"/>
            <a:r>
              <a:rPr lang="en-US" dirty="0"/>
              <a:t>You should spend as much time planning for a meeting as you spend in the meeting</a:t>
            </a:r>
          </a:p>
        </p:txBody>
      </p:sp>
    </p:spTree>
    <p:extLst>
      <p:ext uri="{BB962C8B-B14F-4D97-AF65-F5344CB8AC3E}">
        <p14:creationId xmlns:p14="http://schemas.microsoft.com/office/powerpoint/2010/main" val="274762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BAAF7-DF99-3573-3813-59558266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Key Elements for Planning Your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DFF1-259C-A61D-9E3C-F1162610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Desired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Decision-making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Roles</a:t>
            </a:r>
          </a:p>
          <a:p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610C-EBD7-9FD6-F01F-F8DF96DC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Outcome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710E-0E55-6555-0A16-FF1D697AE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desired outcome is what your meeting aims to achieve, the expected result.  A desired outcome statement answers the question, “What will we know, understand or be able to do by the end of this meeting?”</a:t>
            </a:r>
          </a:p>
        </p:txBody>
      </p:sp>
    </p:spTree>
    <p:extLst>
      <p:ext uri="{BB962C8B-B14F-4D97-AF65-F5344CB8AC3E}">
        <p14:creationId xmlns:p14="http://schemas.microsoft.com/office/powerpoint/2010/main" val="233953093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217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Tw Cen MT</vt:lpstr>
      <vt:lpstr>ShapesVTI</vt:lpstr>
      <vt:lpstr>Meetings: Design and Implementation</vt:lpstr>
      <vt:lpstr>Definition:  A meeting is . . . </vt:lpstr>
      <vt:lpstr>Facts About Meetings</vt:lpstr>
      <vt:lpstr>Purpose of the Meeting</vt:lpstr>
      <vt:lpstr>People meet for many reasons:</vt:lpstr>
      <vt:lpstr>Stakeholder Analysis</vt:lpstr>
      <vt:lpstr>The Impact of Planning on the Success of Meetings</vt:lpstr>
      <vt:lpstr>Key Elements for Planning Your Meeting</vt:lpstr>
      <vt:lpstr>Desired Outcome Statements</vt:lpstr>
      <vt:lpstr>Two Kinds of Outcomes</vt:lpstr>
      <vt:lpstr>Sample Agendas</vt:lpstr>
      <vt:lpstr>Comments or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Meetings: Design and Implementation</dc:title>
  <dc:creator>Brian Kittleson</dc:creator>
  <cp:lastModifiedBy>Brian Kittleson</cp:lastModifiedBy>
  <cp:revision>2</cp:revision>
  <dcterms:created xsi:type="dcterms:W3CDTF">2022-09-22T18:22:21Z</dcterms:created>
  <dcterms:modified xsi:type="dcterms:W3CDTF">2022-09-22T20:04:53Z</dcterms:modified>
</cp:coreProperties>
</file>