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HEIC" ContentType="image/jpe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99" r:id="rId2"/>
    <p:sldId id="256" r:id="rId3"/>
    <p:sldId id="258" r:id="rId4"/>
    <p:sldId id="338" r:id="rId5"/>
    <p:sldId id="279" r:id="rId6"/>
    <p:sldId id="308" r:id="rId7"/>
    <p:sldId id="311" r:id="rId8"/>
    <p:sldId id="307" r:id="rId9"/>
    <p:sldId id="281" r:id="rId10"/>
    <p:sldId id="289" r:id="rId11"/>
    <p:sldId id="344" r:id="rId12"/>
    <p:sldId id="292" r:id="rId13"/>
    <p:sldId id="288" r:id="rId14"/>
    <p:sldId id="316" r:id="rId15"/>
    <p:sldId id="318" r:id="rId16"/>
    <p:sldId id="319" r:id="rId17"/>
    <p:sldId id="339" r:id="rId18"/>
    <p:sldId id="327" r:id="rId19"/>
    <p:sldId id="305" r:id="rId20"/>
    <p:sldId id="328" r:id="rId21"/>
    <p:sldId id="287" r:id="rId22"/>
    <p:sldId id="286" r:id="rId23"/>
    <p:sldId id="329" r:id="rId24"/>
    <p:sldId id="285" r:id="rId25"/>
    <p:sldId id="294" r:id="rId26"/>
    <p:sldId id="310" r:id="rId27"/>
    <p:sldId id="341" r:id="rId28"/>
    <p:sldId id="284" r:id="rId29"/>
    <p:sldId id="321" r:id="rId30"/>
    <p:sldId id="320" r:id="rId31"/>
    <p:sldId id="296" r:id="rId32"/>
    <p:sldId id="295" r:id="rId33"/>
    <p:sldId id="342" r:id="rId34"/>
    <p:sldId id="330" r:id="rId35"/>
    <p:sldId id="309" r:id="rId36"/>
    <p:sldId id="343" r:id="rId37"/>
    <p:sldId id="326" r:id="rId38"/>
    <p:sldId id="322" r:id="rId39"/>
    <p:sldId id="283" r:id="rId40"/>
    <p:sldId id="323" r:id="rId41"/>
    <p:sldId id="340" r:id="rId42"/>
    <p:sldId id="282" r:id="rId43"/>
    <p:sldId id="325" r:id="rId44"/>
    <p:sldId id="297" r:id="rId45"/>
    <p:sldId id="312" r:id="rId46"/>
    <p:sldId id="333" r:id="rId47"/>
    <p:sldId id="334" r:id="rId48"/>
    <p:sldId id="336" r:id="rId49"/>
    <p:sldId id="33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39" autoAdjust="0"/>
    <p:restoredTop sz="58404" autoAdjust="0"/>
  </p:normalViewPr>
  <p:slideViewPr>
    <p:cSldViewPr snapToGrid="0" snapToObjects="1">
      <p:cViewPr varScale="1">
        <p:scale>
          <a:sx n="59" d="100"/>
          <a:sy n="59" d="100"/>
        </p:scale>
        <p:origin x="-2440" y="-104"/>
      </p:cViewPr>
      <p:guideLst>
        <p:guide orient="horz" pos="2160"/>
        <p:guide pos="2880"/>
      </p:guideLst>
    </p:cSldViewPr>
  </p:slideViewPr>
  <p:outlineViewPr>
    <p:cViewPr>
      <p:scale>
        <a:sx n="33" d="100"/>
        <a:sy n="33" d="100"/>
      </p:scale>
      <p:origin x="0" y="15200"/>
    </p:cViewPr>
  </p:outlineViewPr>
  <p:notesTextViewPr>
    <p:cViewPr>
      <p:scale>
        <a:sx n="325" d="100"/>
        <a:sy n="325" d="100"/>
      </p:scale>
      <p:origin x="0" y="0"/>
    </p:cViewPr>
  </p:notesTextViewPr>
  <p:sorterViewPr>
    <p:cViewPr>
      <p:scale>
        <a:sx n="111" d="100"/>
        <a:sy n="111" d="100"/>
      </p:scale>
      <p:origin x="0" y="59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0958A3-2B20-C84C-A4AF-76385E891A6F}" type="datetimeFigureOut">
              <a:rPr lang="en-US" smtClean="0"/>
              <a:t>4/4/24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E946B-8E1C-3641-BCBD-CB94C093875A}" type="slidenum">
              <a:rPr lang="en-US" smtClean="0"/>
              <a:t>‹#›</a:t>
            </a:fld>
            <a:endParaRPr lang="en-US"/>
          </a:p>
        </p:txBody>
      </p:sp>
    </p:spTree>
    <p:extLst>
      <p:ext uri="{BB962C8B-B14F-4D97-AF65-F5344CB8AC3E}">
        <p14:creationId xmlns:p14="http://schemas.microsoft.com/office/powerpoint/2010/main" val="30304333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 FROM AREA  “A”  by D. Murdock,  03-31-2024</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1</a:t>
            </a:fld>
            <a:endParaRPr lang="en-US"/>
          </a:p>
        </p:txBody>
      </p:sp>
    </p:spTree>
    <p:extLst>
      <p:ext uri="{BB962C8B-B14F-4D97-AF65-F5344CB8AC3E}">
        <p14:creationId xmlns:p14="http://schemas.microsoft.com/office/powerpoint/2010/main" val="151702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new projector they’d already purchased could be installed and put into use.</a:t>
            </a:r>
            <a:r>
              <a:rPr lang="en-US" baseline="0" dirty="0" smtClean="0"/>
              <a:t> T</a:t>
            </a:r>
            <a:r>
              <a:rPr lang="en-US" dirty="0" smtClean="0"/>
              <a:t>hey</a:t>
            </a:r>
            <a:r>
              <a:rPr lang="en-US" baseline="0" dirty="0" smtClean="0"/>
              <a:t> no longer had to lower the blinds at the windows or dim the sanctuary lights to see presentations clearly on the screen.</a:t>
            </a:r>
          </a:p>
        </p:txBody>
      </p:sp>
      <p:sp>
        <p:nvSpPr>
          <p:cNvPr id="4" name="Slide Number Placeholder 3"/>
          <p:cNvSpPr>
            <a:spLocks noGrp="1"/>
          </p:cNvSpPr>
          <p:nvPr>
            <p:ph type="sldNum" sz="quarter" idx="10"/>
          </p:nvPr>
        </p:nvSpPr>
        <p:spPr/>
        <p:txBody>
          <a:bodyPr/>
          <a:lstStyle/>
          <a:p>
            <a:fld id="{4FFE946B-8E1C-3641-BCBD-CB94C093875A}" type="slidenum">
              <a:rPr lang="en-US" smtClean="0"/>
              <a:t>10</a:t>
            </a:fld>
            <a:endParaRPr lang="en-US"/>
          </a:p>
        </p:txBody>
      </p:sp>
    </p:spTree>
    <p:extLst>
      <p:ext uri="{BB962C8B-B14F-4D97-AF65-F5344CB8AC3E}">
        <p14:creationId xmlns:p14="http://schemas.microsoft.com/office/powerpoint/2010/main" val="104728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a:t>
            </a:r>
            <a:r>
              <a:rPr lang="en-US" sz="1200" dirty="0" smtClean="0"/>
              <a:t>At that time, all the</a:t>
            </a:r>
            <a:r>
              <a:rPr lang="en-US" sz="1200" baseline="0" dirty="0" smtClean="0"/>
              <a:t>  </a:t>
            </a:r>
            <a:r>
              <a:rPr lang="en-US" sz="1200" dirty="0" smtClean="0"/>
              <a:t>A/V components &amp; controls were in the HOT balcony area.  (NEXT SLIDE)</a:t>
            </a:r>
          </a:p>
        </p:txBody>
      </p:sp>
      <p:sp>
        <p:nvSpPr>
          <p:cNvPr id="4" name="Slide Number Placeholder 3"/>
          <p:cNvSpPr>
            <a:spLocks noGrp="1"/>
          </p:cNvSpPr>
          <p:nvPr>
            <p:ph type="sldNum" sz="quarter" idx="10"/>
          </p:nvPr>
        </p:nvSpPr>
        <p:spPr/>
        <p:txBody>
          <a:bodyPr/>
          <a:lstStyle/>
          <a:p>
            <a:fld id="{4FFE946B-8E1C-3641-BCBD-CB94C093875A}" type="slidenum">
              <a:rPr lang="en-US" smtClean="0"/>
              <a:t>11</a:t>
            </a:fld>
            <a:endParaRPr lang="en-US"/>
          </a:p>
        </p:txBody>
      </p:sp>
    </p:spTree>
    <p:extLst>
      <p:ext uri="{BB962C8B-B14F-4D97-AF65-F5344CB8AC3E}">
        <p14:creationId xmlns:p14="http://schemas.microsoft.com/office/powerpoint/2010/main" val="104728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Surely</a:t>
            </a:r>
            <a:r>
              <a:rPr lang="en-US" sz="1200" baseline="0" dirty="0" smtClean="0"/>
              <a:t> a cooler location would prolong the life of their expensive computer and sound board!</a:t>
            </a:r>
          </a:p>
          <a:p>
            <a:r>
              <a:rPr lang="en-US" sz="1200" baseline="0" dirty="0" smtClean="0"/>
              <a:t>The other components they’d already purchased were waiting to be put into service.</a:t>
            </a:r>
          </a:p>
        </p:txBody>
      </p:sp>
      <p:sp>
        <p:nvSpPr>
          <p:cNvPr id="4" name="Slide Number Placeholder 3"/>
          <p:cNvSpPr>
            <a:spLocks noGrp="1"/>
          </p:cNvSpPr>
          <p:nvPr>
            <p:ph type="sldNum" sz="quarter" idx="10"/>
          </p:nvPr>
        </p:nvSpPr>
        <p:spPr/>
        <p:txBody>
          <a:bodyPr/>
          <a:lstStyle/>
          <a:p>
            <a:fld id="{4FFE946B-8E1C-3641-BCBD-CB94C093875A}" type="slidenum">
              <a:rPr lang="en-US" smtClean="0"/>
              <a:t>12</a:t>
            </a:fld>
            <a:endParaRPr lang="en-US"/>
          </a:p>
        </p:txBody>
      </p:sp>
    </p:spTree>
    <p:extLst>
      <p:ext uri="{BB962C8B-B14F-4D97-AF65-F5344CB8AC3E}">
        <p14:creationId xmlns:p14="http://schemas.microsoft.com/office/powerpoint/2010/main" val="4289835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SO----Where could they possibly find a space for “Command Central” on the main floor?</a:t>
            </a:r>
          </a:p>
          <a:p>
            <a:r>
              <a:rPr lang="en-US" sz="1200" baseline="0" dirty="0" smtClean="0"/>
              <a:t>Yes! There was a room-- at the back of the sanctuary </a:t>
            </a:r>
            <a:r>
              <a:rPr lang="mr-IN" sz="1200" baseline="0" dirty="0" smtClean="0"/>
              <a:t>–</a:t>
            </a:r>
            <a:r>
              <a:rPr lang="en-US" sz="1200" baseline="0" dirty="0" smtClean="0"/>
              <a:t> the “cry” room. So the conversion process began. (Next Slide)</a:t>
            </a:r>
            <a:endParaRPr lang="en-US" sz="1200" dirty="0" smtClean="0"/>
          </a:p>
          <a:p>
            <a:endParaRPr lang="en-US" baseline="0" dirty="0" smtClean="0"/>
          </a:p>
        </p:txBody>
      </p:sp>
      <p:sp>
        <p:nvSpPr>
          <p:cNvPr id="4" name="Slide Number Placeholder 3"/>
          <p:cNvSpPr>
            <a:spLocks noGrp="1"/>
          </p:cNvSpPr>
          <p:nvPr>
            <p:ph type="sldNum" sz="quarter" idx="10"/>
          </p:nvPr>
        </p:nvSpPr>
        <p:spPr/>
        <p:txBody>
          <a:bodyPr/>
          <a:lstStyle/>
          <a:p>
            <a:fld id="{4FFE946B-8E1C-3641-BCBD-CB94C093875A}" type="slidenum">
              <a:rPr lang="en-US" smtClean="0"/>
              <a:t>13</a:t>
            </a:fld>
            <a:endParaRPr lang="en-US"/>
          </a:p>
        </p:txBody>
      </p:sp>
    </p:spTree>
    <p:extLst>
      <p:ext uri="{BB962C8B-B14F-4D97-AF65-F5344CB8AC3E}">
        <p14:creationId xmlns:p14="http://schemas.microsoft.com/office/powerpoint/2010/main" val="3584913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a:t>
            </a:r>
            <a:r>
              <a:rPr lang="en-US" baseline="0" dirty="0" smtClean="0"/>
              <a:t> </a:t>
            </a:r>
            <a:r>
              <a:rPr lang="en-US" dirty="0" smtClean="0"/>
              <a:t>had all</a:t>
            </a:r>
            <a:r>
              <a:rPr lang="en-US" baseline="0" dirty="0" smtClean="0"/>
              <a:t> the wiring redone </a:t>
            </a:r>
            <a:r>
              <a:rPr lang="mr-IN" baseline="0" dirty="0" smtClean="0"/>
              <a:t>–</a:t>
            </a:r>
            <a:r>
              <a:rPr lang="en-US" baseline="0" dirty="0" smtClean="0"/>
              <a:t> tapping into the new 200 amp service so the rest of the equipment could be installed </a:t>
            </a:r>
            <a:r>
              <a:rPr lang="mr-IN" baseline="0" dirty="0" smtClean="0"/>
              <a:t>–</a:t>
            </a:r>
            <a:r>
              <a:rPr lang="en-US" baseline="0" dirty="0" smtClean="0"/>
              <a:t> like </a:t>
            </a:r>
            <a:r>
              <a:rPr lang="mr-IN" baseline="0" dirty="0" smtClean="0"/>
              <a:t>…</a:t>
            </a: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14</a:t>
            </a:fld>
            <a:endParaRPr lang="en-US"/>
          </a:p>
        </p:txBody>
      </p:sp>
    </p:spTree>
    <p:extLst>
      <p:ext uri="{BB962C8B-B14F-4D97-AF65-F5344CB8AC3E}">
        <p14:creationId xmlns:p14="http://schemas.microsoft.com/office/powerpoint/2010/main" val="2131553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 two cameras for live</a:t>
            </a:r>
            <a:r>
              <a:rPr lang="en-US" baseline="0" dirty="0" smtClean="0"/>
              <a:t> streaming, AND a large screen monitor for the back of the sanctuary. (No longer necessary to turn around to see what’s on the  screen.)</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15</a:t>
            </a:fld>
            <a:endParaRPr lang="en-US"/>
          </a:p>
        </p:txBody>
      </p:sp>
    </p:spTree>
    <p:extLst>
      <p:ext uri="{BB962C8B-B14F-4D97-AF65-F5344CB8AC3E}">
        <p14:creationId xmlns:p14="http://schemas.microsoft.com/office/powerpoint/2010/main" val="1195247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sheetrock,</a:t>
            </a:r>
            <a:r>
              <a:rPr lang="en-US" baseline="0" dirty="0" smtClean="0"/>
              <a:t> plaster &amp; paint, the </a:t>
            </a:r>
            <a:r>
              <a:rPr lang="en-US" dirty="0" smtClean="0"/>
              <a:t>countertops, shelving &amp;</a:t>
            </a:r>
            <a:r>
              <a:rPr lang="en-US" baseline="0" dirty="0" smtClean="0"/>
              <a:t> a new light fixture with a FAN were added.</a:t>
            </a:r>
            <a:r>
              <a:rPr lang="en-US" dirty="0" smtClean="0"/>
              <a:t> </a:t>
            </a:r>
          </a:p>
          <a:p>
            <a:r>
              <a:rPr lang="en-US" dirty="0" smtClean="0"/>
              <a:t>Then a</a:t>
            </a:r>
            <a:r>
              <a:rPr lang="en-US" baseline="0" dirty="0" smtClean="0"/>
              <a:t> </a:t>
            </a:r>
            <a:r>
              <a:rPr lang="en-US" dirty="0" smtClean="0"/>
              <a:t>window opening</a:t>
            </a:r>
            <a:r>
              <a:rPr lang="en-US" baseline="0" dirty="0" smtClean="0"/>
              <a:t> to the sanctuary was framed in.  These were some of the finishing touches.</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16</a:t>
            </a:fld>
            <a:endParaRPr lang="en-US"/>
          </a:p>
        </p:txBody>
      </p:sp>
    </p:spTree>
    <p:extLst>
      <p:ext uri="{BB962C8B-B14F-4D97-AF65-F5344CB8AC3E}">
        <p14:creationId xmlns:p14="http://schemas.microsoft.com/office/powerpoint/2010/main" val="1345623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Neat, orderly, all</a:t>
            </a:r>
            <a:r>
              <a:rPr lang="en-US" baseline="0" dirty="0" smtClean="0"/>
              <a:t> connected and working well</a:t>
            </a:r>
            <a:r>
              <a:rPr lang="mr-IN" baseline="0" dirty="0" smtClean="0"/>
              <a:t>…</a:t>
            </a:r>
            <a:endParaRPr lang="en-US" baseline="0" dirty="0" smtClean="0"/>
          </a:p>
          <a:p>
            <a:r>
              <a:rPr lang="en-US" baseline="0" dirty="0" smtClean="0"/>
              <a:t>Secured by a divided door.</a:t>
            </a:r>
          </a:p>
          <a:p>
            <a:endParaRPr lang="en-US" baseline="0" dirty="0" smtClean="0"/>
          </a:p>
        </p:txBody>
      </p:sp>
      <p:sp>
        <p:nvSpPr>
          <p:cNvPr id="4" name="Slide Number Placeholder 3"/>
          <p:cNvSpPr>
            <a:spLocks noGrp="1"/>
          </p:cNvSpPr>
          <p:nvPr>
            <p:ph type="sldNum" sz="quarter" idx="10"/>
          </p:nvPr>
        </p:nvSpPr>
        <p:spPr/>
        <p:txBody>
          <a:bodyPr/>
          <a:lstStyle/>
          <a:p>
            <a:fld id="{4FFE946B-8E1C-3641-BCBD-CB94C093875A}" type="slidenum">
              <a:rPr lang="en-US" smtClean="0"/>
              <a:t>17</a:t>
            </a:fld>
            <a:endParaRPr lang="en-US"/>
          </a:p>
        </p:txBody>
      </p:sp>
    </p:spTree>
    <p:extLst>
      <p:ext uri="{BB962C8B-B14F-4D97-AF65-F5344CB8AC3E}">
        <p14:creationId xmlns:p14="http://schemas.microsoft.com/office/powerpoint/2010/main" val="3906920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GOD BE THE GLORY!! </a:t>
            </a:r>
          </a:p>
          <a:p>
            <a:r>
              <a:rPr lang="en-US" baseline="0" dirty="0" smtClean="0"/>
              <a:t>Even the cameras are working (Smile).</a:t>
            </a:r>
          </a:p>
          <a:p>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18</a:t>
            </a:fld>
            <a:endParaRPr lang="en-US"/>
          </a:p>
        </p:txBody>
      </p:sp>
    </p:spTree>
    <p:extLst>
      <p:ext uri="{BB962C8B-B14F-4D97-AF65-F5344CB8AC3E}">
        <p14:creationId xmlns:p14="http://schemas.microsoft.com/office/powerpoint/2010/main" val="3136831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mr-IN" dirty="0" smtClean="0"/>
              <a:t>…</a:t>
            </a:r>
            <a:r>
              <a:rPr lang="en-US" dirty="0" smtClean="0"/>
              <a:t> what about the rest of the sanctuary?</a:t>
            </a:r>
          </a:p>
          <a:p>
            <a:r>
              <a:rPr lang="en-US" baseline="0" dirty="0" smtClean="0"/>
              <a:t>The102 years old </a:t>
            </a:r>
            <a:r>
              <a:rPr lang="en-US" dirty="0" smtClean="0"/>
              <a:t>grand</a:t>
            </a:r>
            <a:r>
              <a:rPr lang="en-US" baseline="0" dirty="0" smtClean="0"/>
              <a:t> piano wouldn’t stay in tune?  Did you see the upholstery on the pews?</a:t>
            </a:r>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19</a:t>
            </a:fld>
            <a:endParaRPr lang="en-US"/>
          </a:p>
        </p:txBody>
      </p:sp>
    </p:spTree>
    <p:extLst>
      <p:ext uri="{BB962C8B-B14F-4D97-AF65-F5344CB8AC3E}">
        <p14:creationId xmlns:p14="http://schemas.microsoft.com/office/powerpoint/2010/main" val="167626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Richard</a:t>
            </a:r>
            <a:r>
              <a:rPr lang="en-US" sz="1200" baseline="0" dirty="0" smtClean="0"/>
              <a:t> Muskett presented Kalkaska Church with the MAP Grant.</a:t>
            </a:r>
            <a:endParaRPr lang="en-US" sz="1200" dirty="0"/>
          </a:p>
        </p:txBody>
      </p:sp>
      <p:sp>
        <p:nvSpPr>
          <p:cNvPr id="4" name="Slide Number Placeholder 3"/>
          <p:cNvSpPr>
            <a:spLocks noGrp="1"/>
          </p:cNvSpPr>
          <p:nvPr>
            <p:ph type="sldNum" sz="quarter" idx="10"/>
          </p:nvPr>
        </p:nvSpPr>
        <p:spPr/>
        <p:txBody>
          <a:bodyPr/>
          <a:lstStyle/>
          <a:p>
            <a:fld id="{4FFE946B-8E1C-3641-BCBD-CB94C093875A}" type="slidenum">
              <a:rPr lang="en-US" smtClean="0"/>
              <a:t>2</a:t>
            </a:fld>
            <a:endParaRPr lang="en-US"/>
          </a:p>
        </p:txBody>
      </p:sp>
    </p:spTree>
    <p:extLst>
      <p:ext uri="{BB962C8B-B14F-4D97-AF65-F5344CB8AC3E}">
        <p14:creationId xmlns:p14="http://schemas.microsoft.com/office/powerpoint/2010/main" val="2561574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were quite</a:t>
            </a:r>
            <a:r>
              <a:rPr lang="en-US" baseline="0" dirty="0" smtClean="0"/>
              <a:t> outdated and worn</a:t>
            </a:r>
            <a:r>
              <a:rPr lang="en-US" dirty="0" smtClean="0"/>
              <a:t>.</a:t>
            </a:r>
            <a:r>
              <a:rPr lang="en-US" baseline="0" dirty="0" smtClean="0"/>
              <a:t>  Not a good first impression!  They wondered what could be done.</a:t>
            </a:r>
          </a:p>
          <a:p>
            <a:r>
              <a:rPr lang="en-US" baseline="0" dirty="0" smtClean="0"/>
              <a:t>With the help of MICHIGAN ADVANCE PARTNERS (MAP) they added</a:t>
            </a:r>
            <a:r>
              <a:rPr lang="mr-IN" baseline="0" dirty="0" smtClean="0"/>
              <a:t>…</a:t>
            </a:r>
            <a:r>
              <a:rPr lang="en-US" baseline="0" dirty="0" smtClean="0"/>
              <a:t>. (next slide)</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20</a:t>
            </a:fld>
            <a:endParaRPr lang="en-US"/>
          </a:p>
        </p:txBody>
      </p:sp>
    </p:spTree>
    <p:extLst>
      <p:ext uri="{BB962C8B-B14F-4D97-AF65-F5344CB8AC3E}">
        <p14:creationId xmlns:p14="http://schemas.microsoft.com/office/powerpoint/2010/main" val="2206145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 new piano</a:t>
            </a:r>
            <a:r>
              <a:rPr lang="en-US" baseline="0" dirty="0" smtClean="0"/>
              <a:t> and</a:t>
            </a:r>
            <a:r>
              <a:rPr lang="en-US" dirty="0" smtClean="0"/>
              <a:t> pulpit.</a:t>
            </a:r>
          </a:p>
          <a:p>
            <a:r>
              <a:rPr lang="en-US" dirty="0" smtClean="0"/>
              <a:t>They painted the doors and platform</a:t>
            </a:r>
            <a:r>
              <a:rPr lang="en-US" baseline="0" dirty="0" smtClean="0"/>
              <a:t> wood,</a:t>
            </a:r>
          </a:p>
          <a:p>
            <a:r>
              <a:rPr lang="en-US" baseline="0" dirty="0" smtClean="0"/>
              <a:t>And purchased new chairs. (next slide)</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21</a:t>
            </a:fld>
            <a:endParaRPr lang="en-US"/>
          </a:p>
        </p:txBody>
      </p:sp>
    </p:spTree>
    <p:extLst>
      <p:ext uri="{BB962C8B-B14F-4D97-AF65-F5344CB8AC3E}">
        <p14:creationId xmlns:p14="http://schemas.microsoft.com/office/powerpoint/2010/main" val="1745006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pictures speak for themselves.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22</a:t>
            </a:fld>
            <a:endParaRPr lang="en-US"/>
          </a:p>
        </p:txBody>
      </p:sp>
    </p:spTree>
    <p:extLst>
      <p:ext uri="{BB962C8B-B14F-4D97-AF65-F5344CB8AC3E}">
        <p14:creationId xmlns:p14="http://schemas.microsoft.com/office/powerpoint/2010/main" val="249005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a:t>
            </a:r>
            <a:r>
              <a:rPr lang="en-US" baseline="0" dirty="0" smtClean="0"/>
              <a:t> HUGE difference!  (Pause) ---- But what happened </a:t>
            </a:r>
          </a:p>
          <a:p>
            <a:r>
              <a:rPr lang="en-US" baseline="0" dirty="0" smtClean="0"/>
              <a:t>To the baptistery?</a:t>
            </a:r>
          </a:p>
          <a:p>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23</a:t>
            </a:fld>
            <a:endParaRPr lang="en-US"/>
          </a:p>
        </p:txBody>
      </p:sp>
    </p:spTree>
    <p:extLst>
      <p:ext uri="{BB962C8B-B14F-4D97-AF65-F5344CB8AC3E}">
        <p14:creationId xmlns:p14="http://schemas.microsoft.com/office/powerpoint/2010/main" val="118693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old welded metal tank had served well for 50</a:t>
            </a:r>
            <a:r>
              <a:rPr lang="en-US" baseline="0" dirty="0" smtClean="0"/>
              <a:t> years, but it had </a:t>
            </a:r>
            <a:r>
              <a:rPr lang="en-US" dirty="0" smtClean="0"/>
              <a:t>a history of leaking,</a:t>
            </a:r>
            <a:r>
              <a:rPr lang="en-US" baseline="0" dirty="0" smtClean="0"/>
              <a:t> and the ascent was like the ladder in Jacob’s vision -  going up to Heaven!</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24</a:t>
            </a:fld>
            <a:endParaRPr lang="en-US"/>
          </a:p>
        </p:txBody>
      </p:sp>
    </p:spTree>
    <p:extLst>
      <p:ext uri="{BB962C8B-B14F-4D97-AF65-F5344CB8AC3E}">
        <p14:creationId xmlns:p14="http://schemas.microsoft.com/office/powerpoint/2010/main" val="3809657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was quite a process!! </a:t>
            </a:r>
          </a:p>
          <a:p>
            <a:r>
              <a:rPr lang="en-US" dirty="0" smtClean="0"/>
              <a:t>It had been welded together in the space that was available after the church was built. Consequently, it had to be </a:t>
            </a:r>
            <a:r>
              <a:rPr lang="en-US" u="sng" dirty="0" smtClean="0"/>
              <a:t>cut</a:t>
            </a:r>
            <a:r>
              <a:rPr lang="en-US" dirty="0" smtClean="0"/>
              <a:t> apart with a </a:t>
            </a:r>
            <a:r>
              <a:rPr lang="en-US" u="sng" dirty="0" smtClean="0"/>
              <a:t>torch</a:t>
            </a:r>
            <a:r>
              <a:rPr lang="en-US" dirty="0" smtClean="0"/>
              <a:t> so</a:t>
            </a:r>
            <a:r>
              <a:rPr lang="en-US" baseline="0" dirty="0" smtClean="0"/>
              <a:t> the pieces could be removed!</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25</a:t>
            </a:fld>
            <a:endParaRPr lang="en-US"/>
          </a:p>
        </p:txBody>
      </p:sp>
    </p:spTree>
    <p:extLst>
      <p:ext uri="{BB962C8B-B14F-4D97-AF65-F5344CB8AC3E}">
        <p14:creationId xmlns:p14="http://schemas.microsoft.com/office/powerpoint/2010/main" val="4151918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MAP Grant funds have been received and set aside </a:t>
            </a:r>
          </a:p>
          <a:p>
            <a:r>
              <a:rPr lang="en-US" baseline="0" dirty="0" smtClean="0"/>
              <a:t>to help purchase the new baptismal tank as soon as the area is prepared. </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26</a:t>
            </a:fld>
            <a:endParaRPr lang="en-US"/>
          </a:p>
        </p:txBody>
      </p:sp>
    </p:spTree>
    <p:extLst>
      <p:ext uri="{BB962C8B-B14F-4D97-AF65-F5344CB8AC3E}">
        <p14:creationId xmlns:p14="http://schemas.microsoft.com/office/powerpoint/2010/main" val="3250464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 FALL Evangelism preparation in mind, “Community Friends” would see more than the Sanctuary.</a:t>
            </a:r>
          </a:p>
          <a:p>
            <a:r>
              <a:rPr lang="en-US" baseline="0" dirty="0" smtClean="0"/>
              <a:t>They would come through the foyer and the hall.</a:t>
            </a:r>
          </a:p>
          <a:p>
            <a:r>
              <a:rPr lang="en-US" baseline="0" dirty="0" smtClean="0"/>
              <a:t>What would they see there? </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27</a:t>
            </a:fld>
            <a:endParaRPr lang="en-US"/>
          </a:p>
        </p:txBody>
      </p:sp>
    </p:spTree>
    <p:extLst>
      <p:ext uri="{BB962C8B-B14F-4D97-AF65-F5344CB8AC3E}">
        <p14:creationId xmlns:p14="http://schemas.microsoft.com/office/powerpoint/2010/main" val="3250464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Foyer</a:t>
            </a:r>
            <a:r>
              <a:rPr lang="en-US" baseline="0" dirty="0" smtClean="0"/>
              <a:t> wall was showing the scars of the passing years. It needed “HELP”!  They decided to paint it and make it an accent wall to match the stone work already in place.</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28</a:t>
            </a:fld>
            <a:endParaRPr lang="en-US"/>
          </a:p>
        </p:txBody>
      </p:sp>
    </p:spTree>
    <p:extLst>
      <p:ext uri="{BB962C8B-B14F-4D97-AF65-F5344CB8AC3E}">
        <p14:creationId xmlns:p14="http://schemas.microsoft.com/office/powerpoint/2010/main" val="913966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NICE!!!,</a:t>
            </a:r>
            <a:r>
              <a:rPr lang="en-US" baseline="0" dirty="0" smtClean="0"/>
              <a:t> </a:t>
            </a:r>
          </a:p>
          <a:p>
            <a:r>
              <a:rPr lang="en-US" baseline="0" dirty="0" smtClean="0"/>
              <a:t>But those baseboard heating registers needed to </a:t>
            </a:r>
          </a:p>
          <a:p>
            <a:r>
              <a:rPr lang="en-US" baseline="0" dirty="0" smtClean="0"/>
              <a:t>“DISAPPEAR”.  So they were painted too. (smile)</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29</a:t>
            </a:fld>
            <a:endParaRPr lang="en-US"/>
          </a:p>
        </p:txBody>
      </p:sp>
    </p:spTree>
    <p:extLst>
      <p:ext uri="{BB962C8B-B14F-4D97-AF65-F5344CB8AC3E}">
        <p14:creationId xmlns:p14="http://schemas.microsoft.com/office/powerpoint/2010/main" val="1247701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old furnace in the fellowship hall failed in December 2022, leaving them with no heat to keep pipes from freezing, or heat the area for the Youth Sabbath School class or their 2 monthly fellowship meals.</a:t>
            </a:r>
          </a:p>
          <a:p>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3</a:t>
            </a:fld>
            <a:endParaRPr lang="en-US"/>
          </a:p>
        </p:txBody>
      </p:sp>
    </p:spTree>
    <p:extLst>
      <p:ext uri="{BB962C8B-B14F-4D97-AF65-F5344CB8AC3E}">
        <p14:creationId xmlns:p14="http://schemas.microsoft.com/office/powerpoint/2010/main" val="3989639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a:t>
            </a:r>
            <a:r>
              <a:rPr lang="en-US" baseline="0" dirty="0" smtClean="0"/>
              <a:t>was </a:t>
            </a:r>
            <a:r>
              <a:rPr lang="en-US" baseline="0" dirty="0" smtClean="0"/>
              <a:t>now a “Welcoming Space” for Community Friends.</a:t>
            </a:r>
          </a:p>
          <a:p>
            <a:r>
              <a:rPr lang="en-US" baseline="0" dirty="0" smtClean="0"/>
              <a:t>What about the restrooms? </a:t>
            </a:r>
          </a:p>
          <a:p>
            <a:r>
              <a:rPr lang="en-US" baseline="0" dirty="0" smtClean="0"/>
              <a:t>One had been updated a few years ago.</a:t>
            </a:r>
          </a:p>
          <a:p>
            <a:r>
              <a:rPr lang="en-US" baseline="0" dirty="0" smtClean="0"/>
              <a:t>But the other one definitely showed it’s age. (Next slide)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30</a:t>
            </a:fld>
            <a:endParaRPr lang="en-US"/>
          </a:p>
        </p:txBody>
      </p:sp>
    </p:spTree>
    <p:extLst>
      <p:ext uri="{BB962C8B-B14F-4D97-AF65-F5344CB8AC3E}">
        <p14:creationId xmlns:p14="http://schemas.microsoft.com/office/powerpoint/2010/main" val="2446001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stained </a:t>
            </a:r>
            <a:r>
              <a:rPr lang="en-US" dirty="0" smtClean="0"/>
              <a:t>linoleum, </a:t>
            </a:r>
            <a:r>
              <a:rPr lang="en-US" dirty="0" smtClean="0"/>
              <a:t>outdated wall paper, </a:t>
            </a:r>
          </a:p>
          <a:p>
            <a:r>
              <a:rPr lang="en-US" dirty="0" smtClean="0"/>
              <a:t>No changing table for tiny</a:t>
            </a:r>
            <a:r>
              <a:rPr lang="en-US" baseline="0" dirty="0" smtClean="0"/>
              <a:t> tots, </a:t>
            </a:r>
            <a:r>
              <a:rPr lang="en-US" dirty="0" smtClean="0"/>
              <a:t>etc. etc.!! </a:t>
            </a:r>
          </a:p>
          <a:p>
            <a:r>
              <a:rPr lang="en-US" dirty="0" smtClean="0"/>
              <a:t>A</a:t>
            </a:r>
            <a:r>
              <a:rPr lang="en-US" baseline="0" dirty="0" smtClean="0"/>
              <a:t> volunteer </a:t>
            </a:r>
            <a:r>
              <a:rPr lang="en-US" dirty="0" smtClean="0"/>
              <a:t>helped with demolition</a:t>
            </a:r>
            <a:r>
              <a:rPr lang="en-US" baseline="0" dirty="0" smtClean="0"/>
              <a:t> and re-plumbing for the new vanity.</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31</a:t>
            </a:fld>
            <a:endParaRPr lang="en-US"/>
          </a:p>
        </p:txBody>
      </p:sp>
    </p:spTree>
    <p:extLst>
      <p:ext uri="{BB962C8B-B14F-4D97-AF65-F5344CB8AC3E}">
        <p14:creationId xmlns:p14="http://schemas.microsoft.com/office/powerpoint/2010/main" val="147663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impossible to describe the feelings that members</a:t>
            </a:r>
            <a:r>
              <a:rPr lang="en-US" baseline="0" dirty="0" smtClean="0"/>
              <a:t> expressed when they they saw the transformation. </a:t>
            </a:r>
          </a:p>
          <a:p>
            <a:r>
              <a:rPr lang="en-US" baseline="0" dirty="0" smtClean="0"/>
              <a:t>You know, God </a:t>
            </a:r>
            <a:r>
              <a:rPr lang="en-US" baseline="0" dirty="0" smtClean="0"/>
              <a:t>IS </a:t>
            </a:r>
            <a:r>
              <a:rPr lang="en-US" baseline="0" dirty="0" smtClean="0"/>
              <a:t>into </a:t>
            </a:r>
            <a:r>
              <a:rPr lang="en-US" b="1" u="sng" baseline="0" dirty="0" smtClean="0"/>
              <a:t>transformations</a:t>
            </a:r>
            <a:r>
              <a:rPr lang="en-US" baseline="0" dirty="0" smtClean="0"/>
              <a:t>! </a:t>
            </a:r>
          </a:p>
        </p:txBody>
      </p:sp>
      <p:sp>
        <p:nvSpPr>
          <p:cNvPr id="4" name="Slide Number Placeholder 3"/>
          <p:cNvSpPr>
            <a:spLocks noGrp="1"/>
          </p:cNvSpPr>
          <p:nvPr>
            <p:ph type="sldNum" sz="quarter" idx="10"/>
          </p:nvPr>
        </p:nvSpPr>
        <p:spPr/>
        <p:txBody>
          <a:bodyPr/>
          <a:lstStyle/>
          <a:p>
            <a:fld id="{4FFE946B-8E1C-3641-BCBD-CB94C093875A}" type="slidenum">
              <a:rPr lang="en-US" smtClean="0"/>
              <a:t>32</a:t>
            </a:fld>
            <a:endParaRPr lang="en-US"/>
          </a:p>
        </p:txBody>
      </p:sp>
    </p:spTree>
    <p:extLst>
      <p:ext uri="{BB962C8B-B14F-4D97-AF65-F5344CB8AC3E}">
        <p14:creationId xmlns:p14="http://schemas.microsoft.com/office/powerpoint/2010/main" val="964803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member said, “</a:t>
            </a:r>
            <a:r>
              <a:rPr lang="en-US" i="0" u="sng" baseline="0" dirty="0" smtClean="0"/>
              <a:t>NOW</a:t>
            </a:r>
            <a:r>
              <a:rPr lang="en-US" baseline="0" dirty="0" smtClean="0"/>
              <a:t> I’m not ashamed to invite someone to our church.</a:t>
            </a:r>
            <a:r>
              <a:rPr lang="en-US" baseline="0" dirty="0" smtClean="0"/>
              <a:t>”-- -- --</a:t>
            </a:r>
            <a:endParaRPr lang="en-US" baseline="0" dirty="0" smtClean="0"/>
          </a:p>
          <a:p>
            <a:r>
              <a:rPr lang="en-US" baseline="0" dirty="0" smtClean="0"/>
              <a:t>Right next to the bathrooms is the Boiler System Room.</a:t>
            </a:r>
          </a:p>
          <a:p>
            <a:r>
              <a:rPr lang="en-US" baseline="0" dirty="0" smtClean="0"/>
              <a:t>(next slide) </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33</a:t>
            </a:fld>
            <a:endParaRPr lang="en-US"/>
          </a:p>
        </p:txBody>
      </p:sp>
    </p:spTree>
    <p:extLst>
      <p:ext uri="{BB962C8B-B14F-4D97-AF65-F5344CB8AC3E}">
        <p14:creationId xmlns:p14="http://schemas.microsoft.com/office/powerpoint/2010/main" val="964803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old hot water heater</a:t>
            </a:r>
            <a:r>
              <a:rPr lang="en-US" baseline="0" dirty="0" smtClean="0"/>
              <a:t> gave out in the fall of 2022, MAP funding helped provide an energy efficient</a:t>
            </a:r>
          </a:p>
          <a:p>
            <a:r>
              <a:rPr lang="en-US" baseline="0" dirty="0" smtClean="0"/>
              <a:t>“ON DEMAND” water heater. WHAT A BLESSING!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34</a:t>
            </a:fld>
            <a:endParaRPr lang="en-US"/>
          </a:p>
        </p:txBody>
      </p:sp>
    </p:spTree>
    <p:extLst>
      <p:ext uri="{BB962C8B-B14F-4D97-AF65-F5344CB8AC3E}">
        <p14:creationId xmlns:p14="http://schemas.microsoft.com/office/powerpoint/2010/main" val="3278590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the heat build-up in that room was stifling. </a:t>
            </a:r>
            <a:r>
              <a:rPr lang="en-US" baseline="0" dirty="0" smtClean="0"/>
              <a:t>Since this room was right by the back </a:t>
            </a:r>
            <a:r>
              <a:rPr lang="en-US" baseline="0" dirty="0" smtClean="0"/>
              <a:t>EXIT , </a:t>
            </a:r>
            <a:r>
              <a:rPr lang="en-US" baseline="0" dirty="0" smtClean="0"/>
              <a:t>the boiler room door was often left standing wide open. </a:t>
            </a:r>
            <a:r>
              <a:rPr lang="en-US" dirty="0" smtClean="0"/>
              <a:t>So an “over-the-door” vent and louvered door were added</a:t>
            </a:r>
            <a:r>
              <a:rPr lang="en-US" baseline="0" dirty="0" smtClean="0"/>
              <a:t>. -- -- --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was </a:t>
            </a:r>
            <a:r>
              <a:rPr lang="en-US" baseline="0" dirty="0" smtClean="0"/>
              <a:t>not a pretty </a:t>
            </a:r>
            <a:r>
              <a:rPr lang="en-US" baseline="0" dirty="0" smtClean="0"/>
              <a:t>site inside.(next slide)</a:t>
            </a:r>
            <a:endParaRPr lang="en-US" dirty="0" smtClean="0"/>
          </a:p>
        </p:txBody>
      </p:sp>
      <p:sp>
        <p:nvSpPr>
          <p:cNvPr id="4" name="Slide Number Placeholder 3"/>
          <p:cNvSpPr>
            <a:spLocks noGrp="1"/>
          </p:cNvSpPr>
          <p:nvPr>
            <p:ph type="sldNum" sz="quarter" idx="10"/>
          </p:nvPr>
        </p:nvSpPr>
        <p:spPr/>
        <p:txBody>
          <a:bodyPr/>
          <a:lstStyle/>
          <a:p>
            <a:fld id="{4FFE946B-8E1C-3641-BCBD-CB94C093875A}" type="slidenum">
              <a:rPr lang="en-US" smtClean="0"/>
              <a:t>35</a:t>
            </a:fld>
            <a:endParaRPr lang="en-US"/>
          </a:p>
        </p:txBody>
      </p:sp>
    </p:spTree>
    <p:extLst>
      <p:ext uri="{BB962C8B-B14F-4D97-AF65-F5344CB8AC3E}">
        <p14:creationId xmlns:p14="http://schemas.microsoft.com/office/powerpoint/2010/main" val="1794736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 </a:t>
            </a:r>
            <a:r>
              <a:rPr lang="en-US" dirty="0" smtClean="0"/>
              <a:t>but </a:t>
            </a:r>
            <a:r>
              <a:rPr lang="en-US" dirty="0" smtClean="0"/>
              <a:t>someone with a gift for organization and lots of elbow grease put their talents to work and transformed</a:t>
            </a:r>
            <a:r>
              <a:rPr lang="en-US" baseline="0" dirty="0" smtClean="0"/>
              <a:t> this whole space. (continued on next slide)</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36</a:t>
            </a:fld>
            <a:endParaRPr lang="en-US"/>
          </a:p>
        </p:txBody>
      </p:sp>
    </p:spTree>
    <p:extLst>
      <p:ext uri="{BB962C8B-B14F-4D97-AF65-F5344CB8AC3E}">
        <p14:creationId xmlns:p14="http://schemas.microsoft.com/office/powerpoint/2010/main" val="3372022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if the door happens to be left open, it shows that this room is also a part of God’s House</a:t>
            </a:r>
            <a:r>
              <a:rPr lang="mr-IN" baseline="0" dirty="0" smtClean="0"/>
              <a:t>…</a:t>
            </a:r>
            <a:endParaRPr lang="en-US" baseline="0" dirty="0" smtClean="0"/>
          </a:p>
          <a:p>
            <a:r>
              <a:rPr lang="en-US" baseline="0" dirty="0" smtClean="0"/>
              <a:t>kept </a:t>
            </a:r>
            <a:r>
              <a:rPr lang="en-US" baseline="0" dirty="0" smtClean="0"/>
              <a:t>neatly &amp; in order</a:t>
            </a:r>
            <a:r>
              <a:rPr lang="en-US" baseline="0" dirty="0" smtClean="0"/>
              <a:t>. -- -- -- </a:t>
            </a:r>
            <a:endParaRPr lang="en-US" baseline="0" dirty="0" smtClean="0"/>
          </a:p>
          <a:p>
            <a:r>
              <a:rPr lang="en-US" baseline="0" dirty="0" smtClean="0"/>
              <a:t>The largest upgrade expense was for a new sanctuary roof</a:t>
            </a:r>
            <a:r>
              <a:rPr lang="en-US" baseline="0" dirty="0" smtClean="0"/>
              <a:t>. (Next Slide)</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37</a:t>
            </a:fld>
            <a:endParaRPr lang="en-US"/>
          </a:p>
        </p:txBody>
      </p:sp>
    </p:spTree>
    <p:extLst>
      <p:ext uri="{BB962C8B-B14F-4D97-AF65-F5344CB8AC3E}">
        <p14:creationId xmlns:p14="http://schemas.microsoft.com/office/powerpoint/2010/main" val="3372022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would have been impossible</a:t>
            </a:r>
            <a:r>
              <a:rPr lang="en-US" baseline="0" dirty="0" smtClean="0"/>
              <a:t> without MAP assistance. T</a:t>
            </a:r>
            <a:r>
              <a:rPr lang="en-US" dirty="0" smtClean="0"/>
              <a:t>he</a:t>
            </a:r>
            <a:r>
              <a:rPr lang="en-US" baseline="0" dirty="0" smtClean="0"/>
              <a:t> LORD sent lovely weather so the process moved ahead quickly</a:t>
            </a:r>
            <a:r>
              <a:rPr lang="mr-IN" baseline="0" dirty="0" smtClean="0"/>
              <a:t>…</a:t>
            </a:r>
            <a:r>
              <a:rPr lang="en-US" baseline="0" dirty="0" smtClean="0"/>
              <a:t> And VBS was coming.</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38</a:t>
            </a:fld>
            <a:endParaRPr lang="en-US"/>
          </a:p>
        </p:txBody>
      </p:sp>
    </p:spTree>
    <p:extLst>
      <p:ext uri="{BB962C8B-B14F-4D97-AF65-F5344CB8AC3E}">
        <p14:creationId xmlns:p14="http://schemas.microsoft.com/office/powerpoint/2010/main" val="415394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 strides were make every day. (pause)</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39</a:t>
            </a:fld>
            <a:endParaRPr lang="en-US"/>
          </a:p>
        </p:txBody>
      </p:sp>
    </p:spTree>
    <p:extLst>
      <p:ext uri="{BB962C8B-B14F-4D97-AF65-F5344CB8AC3E}">
        <p14:creationId xmlns:p14="http://schemas.microsoft.com/office/powerpoint/2010/main" val="1376827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Their new, highly efficient heating system was installed</a:t>
            </a:r>
            <a:r>
              <a:rPr lang="en-US" sz="1200" baseline="0" dirty="0" smtClean="0"/>
              <a:t> early in February, thanks to MAP assistance.</a:t>
            </a:r>
            <a:endParaRPr lang="en-US" sz="1200" dirty="0"/>
          </a:p>
        </p:txBody>
      </p:sp>
      <p:sp>
        <p:nvSpPr>
          <p:cNvPr id="4" name="Slide Number Placeholder 3"/>
          <p:cNvSpPr>
            <a:spLocks noGrp="1"/>
          </p:cNvSpPr>
          <p:nvPr>
            <p:ph type="sldNum" sz="quarter" idx="10"/>
          </p:nvPr>
        </p:nvSpPr>
        <p:spPr/>
        <p:txBody>
          <a:bodyPr/>
          <a:lstStyle/>
          <a:p>
            <a:fld id="{4FFE946B-8E1C-3641-BCBD-CB94C093875A}" type="slidenum">
              <a:rPr lang="en-US" smtClean="0"/>
              <a:t>4</a:t>
            </a:fld>
            <a:endParaRPr lang="en-US"/>
          </a:p>
        </p:txBody>
      </p:sp>
    </p:spTree>
    <p:extLst>
      <p:ext uri="{BB962C8B-B14F-4D97-AF65-F5344CB8AC3E}">
        <p14:creationId xmlns:p14="http://schemas.microsoft.com/office/powerpoint/2010/main" val="1342851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a:t>
            </a:r>
            <a:r>
              <a:rPr lang="en-US" baseline="0" dirty="0" smtClean="0"/>
              <a:t> of the crew finished the back side while the rest continued steadily on the side toward the road.  All who passed by noted that something BIG was happening.</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40</a:t>
            </a:fld>
            <a:endParaRPr lang="en-US"/>
          </a:p>
        </p:txBody>
      </p:sp>
    </p:spTree>
    <p:extLst>
      <p:ext uri="{BB962C8B-B14F-4D97-AF65-F5344CB8AC3E}">
        <p14:creationId xmlns:p14="http://schemas.microsoft.com/office/powerpoint/2010/main" val="2484476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these years, the heat loss had caused huge ice cycles to form. Of course the children thought they were great!</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41</a:t>
            </a:fld>
            <a:endParaRPr lang="en-US"/>
          </a:p>
        </p:txBody>
      </p:sp>
    </p:spTree>
    <p:extLst>
      <p:ext uri="{BB962C8B-B14F-4D97-AF65-F5344CB8AC3E}">
        <p14:creationId xmlns:p14="http://schemas.microsoft.com/office/powerpoint/2010/main" val="1666283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with new insulation, the heating bills and the ice cycles were</a:t>
            </a:r>
            <a:r>
              <a:rPr lang="en-US" baseline="0" dirty="0" smtClean="0"/>
              <a:t> both smaller.</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42</a:t>
            </a:fld>
            <a:endParaRPr lang="en-US"/>
          </a:p>
        </p:txBody>
      </p:sp>
    </p:spTree>
    <p:extLst>
      <p:ext uri="{BB962C8B-B14F-4D97-AF65-F5344CB8AC3E}">
        <p14:creationId xmlns:p14="http://schemas.microsoft.com/office/powerpoint/2010/main" val="1666283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supporting beams had also deteriorated over </a:t>
            </a:r>
            <a:r>
              <a:rPr lang="en-US" baseline="0" dirty="0" smtClean="0"/>
              <a:t>time, </a:t>
            </a:r>
            <a:r>
              <a:rPr lang="en-US" baseline="0" dirty="0" smtClean="0"/>
              <a:t>and were in need of repair.  They were power washed, sanded, repaired and</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43</a:t>
            </a:fld>
            <a:endParaRPr lang="en-US"/>
          </a:p>
        </p:txBody>
      </p:sp>
    </p:spTree>
    <p:extLst>
      <p:ext uri="{BB962C8B-B14F-4D97-AF65-F5344CB8AC3E}">
        <p14:creationId xmlns:p14="http://schemas.microsoft.com/office/powerpoint/2010/main" val="1172805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baseline="0" dirty="0" smtClean="0"/>
              <a:t>…</a:t>
            </a:r>
            <a:r>
              <a:rPr lang="en-US" baseline="0" dirty="0" smtClean="0"/>
              <a:t>protective </a:t>
            </a:r>
            <a:r>
              <a:rPr lang="en-US" baseline="0" dirty="0" smtClean="0"/>
              <a:t>primer, </a:t>
            </a:r>
            <a:r>
              <a:rPr lang="en-US" baseline="0" dirty="0" smtClean="0"/>
              <a:t>paint </a:t>
            </a:r>
            <a:r>
              <a:rPr lang="en-US" baseline="0" dirty="0" smtClean="0"/>
              <a:t>&amp; </a:t>
            </a:r>
            <a:r>
              <a:rPr lang="en-US" baseline="0" dirty="0" smtClean="0"/>
              <a:t>additional metal caps were applied.  Even </a:t>
            </a:r>
            <a:r>
              <a:rPr lang="en-US" baseline="0" dirty="0" smtClean="0"/>
              <a:t>the door </a:t>
            </a:r>
            <a:r>
              <a:rPr lang="en-US" baseline="0" dirty="0" smtClean="0"/>
              <a:t>was sanded and painted.</a:t>
            </a:r>
          </a:p>
          <a:p>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44</a:t>
            </a:fld>
            <a:endParaRPr lang="en-US"/>
          </a:p>
        </p:txBody>
      </p:sp>
    </p:spTree>
    <p:extLst>
      <p:ext uri="{BB962C8B-B14F-4D97-AF65-F5344CB8AC3E}">
        <p14:creationId xmlns:p14="http://schemas.microsoft.com/office/powerpoint/2010/main" val="2869333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a:t>
            </a:r>
            <a:r>
              <a:rPr lang="en-US" baseline="0" dirty="0" smtClean="0"/>
              <a:t> finished look, with the CROSS repaired and freshly painted-- by day</a:t>
            </a:r>
            <a:r>
              <a:rPr lang="mr-IN" baseline="0" dirty="0" smtClean="0"/>
              <a:t>…</a:t>
            </a:r>
            <a:r>
              <a:rPr lang="en-US" baseline="0" dirty="0" smtClean="0"/>
              <a:t>. </a:t>
            </a:r>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45</a:t>
            </a:fld>
            <a:endParaRPr lang="en-US"/>
          </a:p>
        </p:txBody>
      </p:sp>
    </p:spTree>
    <p:extLst>
      <p:ext uri="{BB962C8B-B14F-4D97-AF65-F5344CB8AC3E}">
        <p14:creationId xmlns:p14="http://schemas.microsoft.com/office/powerpoint/2010/main" val="3675882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a:t>
            </a:r>
            <a:r>
              <a:rPr lang="en-US" dirty="0" smtClean="0"/>
              <a:t>and by night the cross is lit with new LED lights</a:t>
            </a:r>
            <a:r>
              <a:rPr lang="en-US" baseline="0" dirty="0" smtClean="0"/>
              <a:t> that are </a:t>
            </a:r>
            <a:r>
              <a:rPr lang="en-US" dirty="0" smtClean="0"/>
              <a:t>regulated</a:t>
            </a:r>
            <a:r>
              <a:rPr lang="en-US" baseline="0" dirty="0" smtClean="0"/>
              <a:t> by</a:t>
            </a:r>
            <a:r>
              <a:rPr lang="en-US" dirty="0" smtClean="0"/>
              <a:t> a “dusk to dawn” sensor.</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46</a:t>
            </a:fld>
            <a:endParaRPr lang="en-US"/>
          </a:p>
        </p:txBody>
      </p:sp>
    </p:spTree>
    <p:extLst>
      <p:ext uri="{BB962C8B-B14F-4D97-AF65-F5344CB8AC3E}">
        <p14:creationId xmlns:p14="http://schemas.microsoft.com/office/powerpoint/2010/main" val="618036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With</a:t>
            </a:r>
            <a:r>
              <a:rPr lang="en-US" baseline="0" dirty="0" smtClean="0"/>
              <a:t> all these preparations completed, they were finally ready for OPENING NIGHT -  to welcome the community friends God was preparing to send. </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47</a:t>
            </a:fld>
            <a:endParaRPr lang="en-US"/>
          </a:p>
        </p:txBody>
      </p:sp>
    </p:spTree>
    <p:extLst>
      <p:ext uri="{BB962C8B-B14F-4D97-AF65-F5344CB8AC3E}">
        <p14:creationId xmlns:p14="http://schemas.microsoft.com/office/powerpoint/2010/main" val="40142293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God be the Glory for the things HE has done in Kalkaska</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48</a:t>
            </a:fld>
            <a:endParaRPr lang="en-US"/>
          </a:p>
        </p:txBody>
      </p:sp>
    </p:spTree>
    <p:extLst>
      <p:ext uri="{BB962C8B-B14F-4D97-AF65-F5344CB8AC3E}">
        <p14:creationId xmlns:p14="http://schemas.microsoft.com/office/powerpoint/2010/main" val="42064770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AND  THANK  YOU  TO  ALL  MICHIGAN  ADVANCE  PARTNERS.</a:t>
            </a:r>
          </a:p>
          <a:p>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49</a:t>
            </a:fld>
            <a:endParaRPr lang="en-US"/>
          </a:p>
        </p:txBody>
      </p:sp>
    </p:spTree>
    <p:extLst>
      <p:ext uri="{BB962C8B-B14F-4D97-AF65-F5344CB8AC3E}">
        <p14:creationId xmlns:p14="http://schemas.microsoft.com/office/powerpoint/2010/main" val="2128416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encouraged</a:t>
            </a:r>
            <a:r>
              <a:rPr lang="en-US" baseline="0" dirty="0" smtClean="0"/>
              <a:t> the members to take a closer look at the building as “community friends” eyes would see things as they came to events held there.  What would their FIRST IMPRESSION be?</a:t>
            </a:r>
          </a:p>
          <a:p>
            <a:pPr marL="0" indent="0">
              <a:buFont typeface="Arial"/>
              <a:buNone/>
            </a:pPr>
            <a:endParaRPr lang="en-US" baseline="0" dirty="0" smtClean="0"/>
          </a:p>
          <a:p>
            <a:pPr marL="171450" indent="-171450">
              <a:buFont typeface="Arial"/>
              <a:buChar char="•"/>
            </a:pPr>
            <a:r>
              <a:rPr lang="en-US" baseline="0" dirty="0" smtClean="0"/>
              <a:t> One of the doors glass was broken</a:t>
            </a:r>
          </a:p>
          <a:p>
            <a:pPr marL="171450" indent="-171450">
              <a:buFont typeface="Arial"/>
              <a:buChar char="•"/>
            </a:pPr>
            <a:r>
              <a:rPr lang="en-US" baseline="0" dirty="0" smtClean="0"/>
              <a:t>The metal was rusted and breaking</a:t>
            </a:r>
          </a:p>
          <a:p>
            <a:pPr marL="0" indent="0">
              <a:buFont typeface="Arial"/>
              <a:buNone/>
            </a:pPr>
            <a:r>
              <a:rPr lang="en-US" baseline="0" dirty="0" smtClean="0"/>
              <a:t>After considerable amounts of elbow grease, metal replacement, and paint, the doors almost looked like new.</a:t>
            </a:r>
          </a:p>
        </p:txBody>
      </p:sp>
      <p:sp>
        <p:nvSpPr>
          <p:cNvPr id="4" name="Slide Number Placeholder 3"/>
          <p:cNvSpPr>
            <a:spLocks noGrp="1"/>
          </p:cNvSpPr>
          <p:nvPr>
            <p:ph type="sldNum" sz="quarter" idx="10"/>
          </p:nvPr>
        </p:nvSpPr>
        <p:spPr/>
        <p:txBody>
          <a:bodyPr/>
          <a:lstStyle/>
          <a:p>
            <a:fld id="{4FFE946B-8E1C-3641-BCBD-CB94C093875A}" type="slidenum">
              <a:rPr lang="en-US" smtClean="0"/>
              <a:t>5</a:t>
            </a:fld>
            <a:endParaRPr lang="en-US"/>
          </a:p>
        </p:txBody>
      </p:sp>
    </p:spTree>
    <p:extLst>
      <p:ext uri="{BB962C8B-B14F-4D97-AF65-F5344CB8AC3E}">
        <p14:creationId xmlns:p14="http://schemas.microsoft.com/office/powerpoint/2010/main" val="3498054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the church was built 50 years ago, a 100 AMP service was all that was needed. In 2023, it was being used at full capacity.  To add new audio visual equipment, they needed 200 AMP service. With MAP funds in hand...(next)</a:t>
            </a:r>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6</a:t>
            </a:fld>
            <a:endParaRPr lang="en-US"/>
          </a:p>
        </p:txBody>
      </p:sp>
    </p:spTree>
    <p:extLst>
      <p:ext uri="{BB962C8B-B14F-4D97-AF65-F5344CB8AC3E}">
        <p14:creationId xmlns:p14="http://schemas.microsoft.com/office/powerpoint/2010/main" val="78634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mr-IN" baseline="0" dirty="0" smtClean="0"/>
              <a:t>…</a:t>
            </a:r>
            <a:r>
              <a:rPr lang="en-US" baseline="0" dirty="0" smtClean="0"/>
              <a:t>the UP-GRADE process began.</a:t>
            </a:r>
            <a:endParaRPr lang="en-US" dirty="0" smtClean="0"/>
          </a:p>
          <a:p>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7</a:t>
            </a:fld>
            <a:endParaRPr lang="en-US"/>
          </a:p>
        </p:txBody>
      </p:sp>
    </p:spTree>
    <p:extLst>
      <p:ext uri="{BB962C8B-B14F-4D97-AF65-F5344CB8AC3E}">
        <p14:creationId xmlns:p14="http://schemas.microsoft.com/office/powerpoint/2010/main" val="2171875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and the UP</a:t>
            </a:r>
            <a:r>
              <a:rPr lang="en-US" baseline="0" dirty="0" smtClean="0"/>
              <a:t>-GRADE process continued with the new box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the rewiring could begin.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FFE946B-8E1C-3641-BCBD-CB94C093875A}" type="slidenum">
              <a:rPr lang="en-US" smtClean="0"/>
              <a:t>8</a:t>
            </a:fld>
            <a:endParaRPr lang="en-US"/>
          </a:p>
        </p:txBody>
      </p:sp>
    </p:spTree>
    <p:extLst>
      <p:ext uri="{BB962C8B-B14F-4D97-AF65-F5344CB8AC3E}">
        <p14:creationId xmlns:p14="http://schemas.microsoft.com/office/powerpoint/2010/main" val="3756874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did you say this wire went?</a:t>
            </a:r>
          </a:p>
          <a:p>
            <a:r>
              <a:rPr lang="en-US" dirty="0" smtClean="0"/>
              <a:t>Do</a:t>
            </a:r>
            <a:r>
              <a:rPr lang="en-US" baseline="0" dirty="0" smtClean="0"/>
              <a:t> you know what it’s for?</a:t>
            </a:r>
          </a:p>
          <a:p>
            <a:r>
              <a:rPr lang="en-US" baseline="0" dirty="0" smtClean="0"/>
              <a:t>Now the NEW components are in place with LABLES ! </a:t>
            </a:r>
          </a:p>
          <a:p>
            <a:r>
              <a:rPr lang="en-US" baseline="0" dirty="0" smtClean="0"/>
              <a:t>AND all wires bundled and in their places.  (smile)</a:t>
            </a:r>
            <a:endParaRPr lang="en-US" dirty="0" smtClean="0"/>
          </a:p>
        </p:txBody>
      </p:sp>
      <p:sp>
        <p:nvSpPr>
          <p:cNvPr id="4" name="Slide Number Placeholder 3"/>
          <p:cNvSpPr>
            <a:spLocks noGrp="1"/>
          </p:cNvSpPr>
          <p:nvPr>
            <p:ph type="sldNum" sz="quarter" idx="10"/>
          </p:nvPr>
        </p:nvSpPr>
        <p:spPr/>
        <p:txBody>
          <a:bodyPr/>
          <a:lstStyle/>
          <a:p>
            <a:fld id="{4FFE946B-8E1C-3641-BCBD-CB94C093875A}" type="slidenum">
              <a:rPr lang="en-US" smtClean="0"/>
              <a:t>9</a:t>
            </a:fld>
            <a:endParaRPr lang="en-US"/>
          </a:p>
        </p:txBody>
      </p:sp>
    </p:spTree>
    <p:extLst>
      <p:ext uri="{BB962C8B-B14F-4D97-AF65-F5344CB8AC3E}">
        <p14:creationId xmlns:p14="http://schemas.microsoft.com/office/powerpoint/2010/main" val="800428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4/4/24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6636D-D922-432D-A958-524484B5923D}" type="datetimeFigureOut">
              <a:rPr lang="en-US" smtClean="0"/>
              <a:pPr/>
              <a:t>4/4/24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4/4/24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4/4/24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4/4/24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6636D-D922-432D-A958-524484B5923D}" type="datetimeFigureOut">
              <a:rPr lang="en-US" smtClean="0"/>
              <a:pPr/>
              <a:t>4/4/24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36636D-D922-432D-A958-524484B5923D}" type="datetimeFigureOut">
              <a:rPr lang="en-US" smtClean="0"/>
              <a:pPr/>
              <a:t>4/4/24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36636D-D922-432D-A958-524484B5923D}" type="datetimeFigureOut">
              <a:rPr lang="en-US" smtClean="0"/>
              <a:pPr/>
              <a:t>4/4/24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4/4/24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4/4/24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4/4/24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6636D-D922-432D-A958-524484B5923D}" type="datetimeFigureOut">
              <a:rPr lang="en-US" smtClean="0"/>
              <a:pPr/>
              <a:t>4/4/24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HEIC"/><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themeOverride" Target="../theme/themeOverride1.xml"/><Relationship Id="rId2"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C7026A84-7EC5-500D-135A-83D7D3EE29A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53019" y="830302"/>
            <a:ext cx="3837963" cy="29426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5D1D7"/>
                  </a:outerShdw>
                </a:effectLst>
              </a14:hiddenEffects>
            </a:ext>
          </a:extLst>
        </p:spPr>
      </p:pic>
      <p:pic>
        <p:nvPicPr>
          <p:cNvPr id="6" name="Picture 3">
            <a:extLst>
              <a:ext uri="{FF2B5EF4-FFF2-40B4-BE49-F238E27FC236}">
                <a16:creationId xmlns:a16="http://schemas.microsoft.com/office/drawing/2014/main" xmlns="" id="{AB8EC696-C466-3B47-D1A0-06AB60DBC63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2395" y="4874443"/>
            <a:ext cx="1057275" cy="142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5D1D7"/>
                  </a:outerShdw>
                </a:effectLst>
              </a14:hiddenEffects>
            </a:ext>
          </a:extLst>
        </p:spPr>
      </p:pic>
      <p:pic>
        <p:nvPicPr>
          <p:cNvPr id="7" name="Picture 4">
            <a:extLst>
              <a:ext uri="{FF2B5EF4-FFF2-40B4-BE49-F238E27FC236}">
                <a16:creationId xmlns:a16="http://schemas.microsoft.com/office/drawing/2014/main" xmlns="" id="{FCB2C285-62D3-1404-47ED-43DCF40990A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96593" y="5752462"/>
            <a:ext cx="1778794"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5D1D7"/>
                  </a:outerShdw>
                </a:effectLst>
              </a14:hiddenEffects>
            </a:ext>
          </a:extLst>
        </p:spPr>
      </p:pic>
      <p:sp>
        <p:nvSpPr>
          <p:cNvPr id="11" name="TextBox 10">
            <a:extLst>
              <a:ext uri="{FF2B5EF4-FFF2-40B4-BE49-F238E27FC236}">
                <a16:creationId xmlns:a16="http://schemas.microsoft.com/office/drawing/2014/main" xmlns="" id="{D0CA8140-6C69-2095-3F46-A5D55BF098D5}"/>
              </a:ext>
            </a:extLst>
          </p:cNvPr>
          <p:cNvSpPr txBox="1"/>
          <p:nvPr/>
        </p:nvSpPr>
        <p:spPr>
          <a:xfrm>
            <a:off x="2653019" y="3772928"/>
            <a:ext cx="3982129" cy="523220"/>
          </a:xfrm>
          <a:prstGeom prst="rect">
            <a:avLst/>
          </a:prstGeom>
          <a:noFill/>
        </p:spPr>
        <p:txBody>
          <a:bodyPr wrap="square" rtlCol="0">
            <a:spAutoFit/>
          </a:bodyPr>
          <a:lstStyle/>
          <a:p>
            <a:r>
              <a:rPr lang="en-US" sz="2800" dirty="0" smtClean="0"/>
              <a:t>REPORT  FROM  AREA  </a:t>
            </a:r>
            <a:r>
              <a:rPr lang="en-US" sz="2800" dirty="0"/>
              <a:t>A</a:t>
            </a:r>
          </a:p>
        </p:txBody>
      </p:sp>
      <p:sp>
        <p:nvSpPr>
          <p:cNvPr id="8" name="TextBox 7"/>
          <p:cNvSpPr txBox="1"/>
          <p:nvPr/>
        </p:nvSpPr>
        <p:spPr>
          <a:xfrm>
            <a:off x="6164027" y="5933861"/>
            <a:ext cx="2330686" cy="369332"/>
          </a:xfrm>
          <a:prstGeom prst="rect">
            <a:avLst/>
          </a:prstGeom>
          <a:noFill/>
        </p:spPr>
        <p:txBody>
          <a:bodyPr wrap="none" rtlCol="0">
            <a:spAutoFit/>
          </a:bodyPr>
          <a:lstStyle/>
          <a:p>
            <a:pPr algn="ctr"/>
            <a:r>
              <a:rPr lang="en-US" dirty="0" smtClean="0"/>
              <a:t> 3/31/2024  D. Murdock</a:t>
            </a:r>
            <a:endParaRPr lang="en-US" dirty="0"/>
          </a:p>
        </p:txBody>
      </p:sp>
      <p:graphicFrame>
        <p:nvGraphicFramePr>
          <p:cNvPr id="2" name="Table 1"/>
          <p:cNvGraphicFramePr>
            <a:graphicFrameLocks noGrp="1"/>
          </p:cNvGraphicFramePr>
          <p:nvPr/>
        </p:nvGraphicFramePr>
        <p:xfrm>
          <a:off x="754144" y="4801840"/>
          <a:ext cx="1091525" cy="1468331"/>
        </p:xfrm>
        <a:graphic>
          <a:graphicData uri="http://schemas.openxmlformats.org/drawingml/2006/table">
            <a:tbl>
              <a:tblPr/>
              <a:tblGrid>
                <a:gridCol w="1091525"/>
              </a:tblGrid>
              <a:tr h="1468331">
                <a:tc>
                  <a:txBody>
                    <a:bodyPr/>
                    <a:lstStyle/>
                    <a:p>
                      <a:endParaRPr lang="en-US" dirty="0"/>
                    </a:p>
                  </a:txBody>
                  <a:tcPr>
                    <a:lnL w="57150" cmpd="sng">
                      <a:solidFill>
                        <a:srgbClr val="FFFFFF"/>
                      </a:solidFill>
                      <a:prstDash val="solid"/>
                    </a:lnL>
                    <a:lnR w="57150" cmpd="sng">
                      <a:solidFill>
                        <a:srgbClr val="FFFFFF"/>
                      </a:solidFill>
                      <a:prstDash val="solid"/>
                    </a:lnR>
                    <a:lnT w="57150" cmpd="sng">
                      <a:solidFill>
                        <a:srgbClr val="FFFFFF"/>
                      </a:solidFill>
                      <a:prstDash val="solid"/>
                    </a:lnT>
                    <a:lnB w="57150" cmpd="sng">
                      <a:solidFill>
                        <a:srgbClr val="FFFFFF"/>
                      </a:solidFill>
                      <a:prstDash val="solid"/>
                    </a:lnB>
                  </a:tcPr>
                </a:tc>
              </a:tr>
            </a:tbl>
          </a:graphicData>
        </a:graphic>
      </p:graphicFrame>
    </p:spTree>
    <p:extLst>
      <p:ext uri="{BB962C8B-B14F-4D97-AF65-F5344CB8AC3E}">
        <p14:creationId xmlns:p14="http://schemas.microsoft.com/office/powerpoint/2010/main" val="3341286171"/>
      </p:ext>
    </p:extLst>
  </p:cSld>
  <p:clrMapOvr>
    <a:masterClrMapping/>
  </p:clrMapOvr>
  <mc:AlternateContent xmlns:mc="http://schemas.openxmlformats.org/markup-compatibility/2006" xmlns:p14="http://schemas.microsoft.com/office/powerpoint/2010/main">
    <mc:Choice Requires="p14">
      <p:transition spd="slow" p14:dur="2000" advTm="5446"/>
    </mc:Choice>
    <mc:Fallback xmlns="">
      <p:transition xmlns:p14="http://schemas.microsoft.com/office/powerpoint/2010/main" spd="slow" advTm="5446"/>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39037"/>
            <a:ext cx="8229600" cy="878076"/>
          </a:xfrm>
        </p:spPr>
        <p:txBody>
          <a:bodyPr>
            <a:normAutofit fontScale="90000"/>
          </a:bodyPr>
          <a:lstStyle/>
          <a:p>
            <a:r>
              <a:rPr lang="en-US" dirty="0" smtClean="0"/>
              <a:t>NEW  LAZER  PROJECTOR</a:t>
            </a:r>
            <a:br>
              <a:rPr lang="en-US" dirty="0" smtClean="0"/>
            </a:br>
            <a:endParaRPr lang="en-US" dirty="0"/>
          </a:p>
        </p:txBody>
      </p:sp>
      <p:sp>
        <p:nvSpPr>
          <p:cNvPr id="5" name="Text Placeholder 4"/>
          <p:cNvSpPr>
            <a:spLocks noGrp="1"/>
          </p:cNvSpPr>
          <p:nvPr>
            <p:ph type="body" idx="1"/>
          </p:nvPr>
        </p:nvSpPr>
        <p:spPr>
          <a:xfrm>
            <a:off x="-302381" y="1317113"/>
            <a:ext cx="5660571" cy="1150316"/>
          </a:xfrm>
        </p:spPr>
        <p:txBody>
          <a:bodyPr>
            <a:normAutofit/>
          </a:bodyPr>
          <a:lstStyle/>
          <a:p>
            <a:pPr algn="ctr"/>
            <a:r>
              <a:rPr lang="en-US" sz="2400" dirty="0" smtClean="0"/>
              <a:t>MOVED  MOUNT  FORWARD</a:t>
            </a:r>
            <a:r>
              <a:rPr lang="en-US" dirty="0" smtClean="0"/>
              <a:t>	</a:t>
            </a:r>
            <a:endParaRPr lang="en-US" dirty="0"/>
          </a:p>
        </p:txBody>
      </p:sp>
      <p:pic>
        <p:nvPicPr>
          <p:cNvPr id="3" name="Content Placeholder 2" descr="IMG_7442.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553" r="32323"/>
          <a:stretch/>
        </p:blipFill>
        <p:spPr>
          <a:xfrm>
            <a:off x="720568" y="2174875"/>
            <a:ext cx="3321118" cy="4425950"/>
          </a:xfrm>
          <a:ln w="57150" cmpd="sng">
            <a:solidFill>
              <a:srgbClr val="FFFFFF"/>
            </a:solidFill>
          </a:ln>
        </p:spPr>
      </p:pic>
      <p:sp>
        <p:nvSpPr>
          <p:cNvPr id="7" name="Text Placeholder 6"/>
          <p:cNvSpPr>
            <a:spLocks noGrp="1"/>
          </p:cNvSpPr>
          <p:nvPr>
            <p:ph type="body" sz="quarter" idx="3"/>
          </p:nvPr>
        </p:nvSpPr>
        <p:spPr>
          <a:xfrm>
            <a:off x="4645025" y="1317113"/>
            <a:ext cx="4041775" cy="953256"/>
          </a:xfrm>
        </p:spPr>
        <p:txBody>
          <a:bodyPr>
            <a:normAutofit/>
          </a:bodyPr>
          <a:lstStyle/>
          <a:p>
            <a:pPr algn="ctr"/>
            <a:r>
              <a:rPr lang="en-US" sz="2400" dirty="0" smtClean="0"/>
              <a:t>ADJUSTED  THE  ANGLE</a:t>
            </a:r>
            <a:endParaRPr lang="en-US" sz="2400" dirty="0"/>
          </a:p>
        </p:txBody>
      </p:sp>
      <p:pic>
        <p:nvPicPr>
          <p:cNvPr id="2" name="Content Placeholder 1" descr="IMG_5833.jpg"/>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15755" t="13227" r="15755" b="17700"/>
          <a:stretch/>
        </p:blipFill>
        <p:spPr>
          <a:xfrm rot="5400000">
            <a:off x="4536261" y="2671146"/>
            <a:ext cx="4425949" cy="3433410"/>
          </a:xfrm>
          <a:ln w="57150" cmpd="sng">
            <a:solidFill>
              <a:schemeClr val="tx1"/>
            </a:solidFill>
          </a:ln>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250085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39037"/>
            <a:ext cx="8229600" cy="878076"/>
          </a:xfrm>
        </p:spPr>
        <p:txBody>
          <a:bodyPr>
            <a:normAutofit fontScale="90000"/>
          </a:bodyPr>
          <a:lstStyle/>
          <a:p>
            <a:r>
              <a:rPr lang="en-US" dirty="0"/>
              <a:t>NEW  </a:t>
            </a:r>
            <a:r>
              <a:rPr lang="en-US" dirty="0" smtClean="0"/>
              <a:t>LAZER  PROJECTOR</a:t>
            </a:r>
            <a:br>
              <a:rPr lang="en-US" dirty="0" smtClean="0"/>
            </a:br>
            <a:endParaRPr lang="en-US" dirty="0"/>
          </a:p>
        </p:txBody>
      </p:sp>
      <p:sp>
        <p:nvSpPr>
          <p:cNvPr id="5" name="Text Placeholder 4"/>
          <p:cNvSpPr>
            <a:spLocks noGrp="1"/>
          </p:cNvSpPr>
          <p:nvPr>
            <p:ph type="body" idx="1"/>
          </p:nvPr>
        </p:nvSpPr>
        <p:spPr>
          <a:xfrm>
            <a:off x="-302381" y="1317113"/>
            <a:ext cx="5660571" cy="1150316"/>
          </a:xfrm>
        </p:spPr>
        <p:txBody>
          <a:bodyPr>
            <a:normAutofit/>
          </a:bodyPr>
          <a:lstStyle/>
          <a:p>
            <a:pPr algn="ctr"/>
            <a:r>
              <a:rPr lang="en-US" sz="2400" dirty="0" smtClean="0"/>
              <a:t>MOVED  MOUNT  FORWARD</a:t>
            </a:r>
            <a:r>
              <a:rPr lang="en-US" dirty="0" smtClean="0"/>
              <a:t>	</a:t>
            </a:r>
            <a:endParaRPr lang="en-US" dirty="0"/>
          </a:p>
        </p:txBody>
      </p:sp>
      <p:pic>
        <p:nvPicPr>
          <p:cNvPr id="3" name="Content Placeholder 2" descr="IMG_7442.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553" r="32323"/>
          <a:stretch/>
        </p:blipFill>
        <p:spPr>
          <a:xfrm>
            <a:off x="720568" y="2174875"/>
            <a:ext cx="3321118" cy="4425950"/>
          </a:xfrm>
          <a:ln w="57150" cmpd="sng">
            <a:solidFill>
              <a:srgbClr val="FFFFFF"/>
            </a:solidFill>
          </a:ln>
        </p:spPr>
      </p:pic>
      <p:sp>
        <p:nvSpPr>
          <p:cNvPr id="7" name="Text Placeholder 6"/>
          <p:cNvSpPr>
            <a:spLocks noGrp="1"/>
          </p:cNvSpPr>
          <p:nvPr>
            <p:ph type="body" sz="quarter" idx="3"/>
          </p:nvPr>
        </p:nvSpPr>
        <p:spPr>
          <a:xfrm>
            <a:off x="4645025" y="1317113"/>
            <a:ext cx="4041775" cy="953256"/>
          </a:xfrm>
        </p:spPr>
        <p:txBody>
          <a:bodyPr>
            <a:normAutofit/>
          </a:bodyPr>
          <a:lstStyle/>
          <a:p>
            <a:pPr algn="ctr"/>
            <a:r>
              <a:rPr lang="en-US" sz="2400" dirty="0" smtClean="0"/>
              <a:t>ADJUSTED  THE  ANGLE</a:t>
            </a:r>
            <a:endParaRPr lang="en-US" sz="2400" dirty="0"/>
          </a:p>
        </p:txBody>
      </p:sp>
      <p:pic>
        <p:nvPicPr>
          <p:cNvPr id="2" name="Content Placeholder 1" descr="IMG_5833.jpg"/>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15755" t="13227" r="15755" b="17700"/>
          <a:stretch/>
        </p:blipFill>
        <p:spPr>
          <a:xfrm rot="5400000">
            <a:off x="4536261" y="2671146"/>
            <a:ext cx="4425949" cy="3433410"/>
          </a:xfrm>
          <a:ln w="57150" cmpd="sng">
            <a:solidFill>
              <a:schemeClr val="tx1"/>
            </a:solidFill>
          </a:ln>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916871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1247"/>
            <a:ext cx="8229600" cy="1535114"/>
          </a:xfrm>
        </p:spPr>
        <p:txBody>
          <a:bodyPr>
            <a:normAutofit fontScale="90000"/>
          </a:bodyPr>
          <a:lstStyle/>
          <a:p>
            <a:r>
              <a:rPr lang="en-US" dirty="0" smtClean="0"/>
              <a:t>MOVED  AV  </a:t>
            </a:r>
            <a:r>
              <a:rPr lang="en-US" dirty="0"/>
              <a:t>COMMAND </a:t>
            </a:r>
            <a:r>
              <a:rPr lang="en-US" dirty="0" smtClean="0"/>
              <a:t>CENTRAL  TO  MAIN  </a:t>
            </a:r>
            <a:r>
              <a:rPr lang="en-US" dirty="0"/>
              <a:t>FLOOR </a:t>
            </a:r>
          </a:p>
        </p:txBody>
      </p:sp>
      <p:sp>
        <p:nvSpPr>
          <p:cNvPr id="5" name="Text Placeholder 4"/>
          <p:cNvSpPr>
            <a:spLocks noGrp="1"/>
          </p:cNvSpPr>
          <p:nvPr>
            <p:ph type="body" idx="1"/>
          </p:nvPr>
        </p:nvSpPr>
        <p:spPr>
          <a:xfrm>
            <a:off x="457199" y="1817297"/>
            <a:ext cx="8353425" cy="908125"/>
          </a:xfrm>
        </p:spPr>
        <p:txBody>
          <a:bodyPr/>
          <a:lstStyle/>
          <a:p>
            <a:pPr algn="ctr"/>
            <a:r>
              <a:rPr lang="en-US" sz="2400" dirty="0" smtClean="0"/>
              <a:t>BEFORE</a:t>
            </a:r>
            <a:r>
              <a:rPr lang="en-US" dirty="0" smtClean="0"/>
              <a:t>	</a:t>
            </a:r>
            <a:endParaRPr lang="en-US"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7" name="Content Placeholder 6" descr="IMG_0310.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406" b="1406"/>
          <a:stretch>
            <a:fillRect/>
          </a:stretch>
        </p:blipFill>
        <p:spPr>
          <a:xfrm>
            <a:off x="457200" y="2618307"/>
            <a:ext cx="8353425" cy="3951288"/>
          </a:xfrm>
          <a:ln w="57150" cmpd="sng">
            <a:solidFill>
              <a:schemeClr val="tx1"/>
            </a:solidFill>
          </a:ln>
        </p:spPr>
      </p:pic>
    </p:spTree>
    <p:extLst>
      <p:ext uri="{BB962C8B-B14F-4D97-AF65-F5344CB8AC3E}">
        <p14:creationId xmlns:p14="http://schemas.microsoft.com/office/powerpoint/2010/main" val="39038747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31197"/>
            <a:ext cx="8229600" cy="862396"/>
          </a:xfrm>
        </p:spPr>
        <p:txBody>
          <a:bodyPr>
            <a:normAutofit fontScale="90000"/>
          </a:bodyPr>
          <a:lstStyle/>
          <a:p>
            <a:pPr lvl="0"/>
            <a:r>
              <a:rPr lang="en-US" dirty="0"/>
              <a:t>AV </a:t>
            </a:r>
            <a:r>
              <a:rPr lang="en-US" dirty="0" smtClean="0"/>
              <a:t> SPLITTERS  &amp;  SWITCHERS</a:t>
            </a:r>
            <a:endParaRPr lang="en-US" dirty="0"/>
          </a:p>
        </p:txBody>
      </p:sp>
      <p:sp>
        <p:nvSpPr>
          <p:cNvPr id="5" name="Text Placeholder 4"/>
          <p:cNvSpPr>
            <a:spLocks noGrp="1"/>
          </p:cNvSpPr>
          <p:nvPr>
            <p:ph type="body" idx="1"/>
          </p:nvPr>
        </p:nvSpPr>
        <p:spPr/>
        <p:txBody>
          <a:bodyPr/>
          <a:lstStyle/>
          <a:p>
            <a:pPr algn="ctr"/>
            <a:r>
              <a:rPr lang="en-US" dirty="0" smtClean="0"/>
              <a:t>	</a:t>
            </a:r>
            <a:endParaRPr lang="en-US" dirty="0"/>
          </a:p>
        </p:txBody>
      </p:sp>
      <p:pic>
        <p:nvPicPr>
          <p:cNvPr id="2" name="Content Placeholder 1" descr="IMG_5285.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5768" r="15768"/>
          <a:stretch>
            <a:fillRect/>
          </a:stretch>
        </p:blipFill>
        <p:spPr>
          <a:xfrm>
            <a:off x="4781284" y="1958389"/>
            <a:ext cx="4040188" cy="4370556"/>
          </a:xfrm>
          <a:ln w="57150" cmpd="sng">
            <a:solidFill>
              <a:srgbClr val="FFFFFF"/>
            </a:solidFill>
          </a:ln>
        </p:spPr>
      </p:pic>
      <p:pic>
        <p:nvPicPr>
          <p:cNvPr id="3" name="Content Placeholder 2" descr="IMG_5286.jpg"/>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15755" t="892" r="15755"/>
          <a:stretch/>
        </p:blipFill>
        <p:spPr>
          <a:xfrm>
            <a:off x="333375" y="1952365"/>
            <a:ext cx="4041775" cy="4386431"/>
          </a:xfrm>
          <a:ln w="57150" cmpd="sng">
            <a:solidFill>
              <a:srgbClr val="FFFFFF"/>
            </a:solidFill>
          </a:ln>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197904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a:t>
            </a:r>
            <a:r>
              <a:rPr lang="en-US" dirty="0"/>
              <a:t>AV ROOM  WIRING </a:t>
            </a:r>
          </a:p>
        </p:txBody>
      </p:sp>
      <p:pic>
        <p:nvPicPr>
          <p:cNvPr id="8" name="Content Placeholder 7" descr="IMG_6022.jpg"/>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6538" t="15694" r="16538" b="12256"/>
          <a:stretch/>
        </p:blipFill>
        <p:spPr>
          <a:xfrm rot="5400000">
            <a:off x="4897593" y="2247557"/>
            <a:ext cx="4192883" cy="3385531"/>
          </a:xfrm>
          <a:ln w="57150" cmpd="sng">
            <a:solidFill>
              <a:schemeClr val="tx1"/>
            </a:solidFill>
          </a:ln>
        </p:spPr>
      </p:pic>
      <p:pic>
        <p:nvPicPr>
          <p:cNvPr id="4" name="Content Placeholder 3" descr="IMG_6021.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16538" r="16538"/>
          <a:stretch>
            <a:fillRect/>
          </a:stretch>
        </p:blipFill>
        <p:spPr>
          <a:xfrm>
            <a:off x="457200" y="1843882"/>
            <a:ext cx="4038600" cy="4192883"/>
          </a:xfrm>
          <a:ln w="57150" cmpd="sng">
            <a:solidFill>
              <a:schemeClr val="tx1"/>
            </a:solidFill>
          </a:ln>
        </p:spPr>
      </p:pic>
    </p:spTree>
    <p:extLst>
      <p:ext uri="{BB962C8B-B14F-4D97-AF65-F5344CB8AC3E}">
        <p14:creationId xmlns:p14="http://schemas.microsoft.com/office/powerpoint/2010/main" val="30575520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1759"/>
            <a:ext cx="8229600" cy="2054917"/>
          </a:xfrm>
        </p:spPr>
        <p:txBody>
          <a:bodyPr>
            <a:normAutofit fontScale="90000"/>
          </a:bodyPr>
          <a:lstStyle/>
          <a:p>
            <a:r>
              <a:rPr lang="en-US" dirty="0"/>
              <a:t>LIVESTREAMING </a:t>
            </a:r>
            <a:r>
              <a:rPr lang="en-US" dirty="0" smtClean="0"/>
              <a:t>CAMERAS</a:t>
            </a:r>
            <a:br>
              <a:rPr lang="en-US" dirty="0" smtClean="0"/>
            </a:br>
            <a:r>
              <a:rPr lang="en-US" dirty="0" smtClean="0"/>
              <a:t>&amp; BACK </a:t>
            </a:r>
            <a:r>
              <a:rPr lang="en-US" dirty="0"/>
              <a:t>WALL MONITOR</a:t>
            </a:r>
            <a:br>
              <a:rPr lang="en-US" dirty="0"/>
            </a:br>
            <a:r>
              <a:rPr lang="en-US" dirty="0" smtClean="0"/>
              <a:t> </a:t>
            </a:r>
            <a:endParaRPr lang="en-US" dirty="0"/>
          </a:p>
        </p:txBody>
      </p:sp>
      <p:pic>
        <p:nvPicPr>
          <p:cNvPr id="6" name="Content Placeholder 5" descr="IMG_0251.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7975" b="7975"/>
          <a:stretch>
            <a:fillRect/>
          </a:stretch>
        </p:blipFill>
        <p:spPr>
          <a:xfrm>
            <a:off x="896174" y="2656393"/>
            <a:ext cx="2706570" cy="3033189"/>
          </a:xfrm>
          <a:ln w="57150" cmpd="sng">
            <a:solidFill>
              <a:schemeClr val="tx1"/>
            </a:solidFill>
          </a:ln>
        </p:spPr>
      </p:pic>
      <p:pic>
        <p:nvPicPr>
          <p:cNvPr id="8" name="Picture 7" descr="IMG_099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342" y="2656392"/>
            <a:ext cx="4232970" cy="3033189"/>
          </a:xfrm>
          <a:prstGeom prst="rect">
            <a:avLst/>
          </a:prstGeom>
          <a:ln w="57150" cmpd="sng">
            <a:solidFill>
              <a:schemeClr val="tx1"/>
            </a:solidFill>
          </a:ln>
        </p:spPr>
      </p:pic>
    </p:spTree>
    <p:extLst>
      <p:ext uri="{BB962C8B-B14F-4D97-AF65-F5344CB8AC3E}">
        <p14:creationId xmlns:p14="http://schemas.microsoft.com/office/powerpoint/2010/main" val="427278065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3038"/>
            <a:ext cx="8229600" cy="1535114"/>
          </a:xfrm>
        </p:spPr>
        <p:txBody>
          <a:bodyPr>
            <a:normAutofit/>
          </a:bodyPr>
          <a:lstStyle/>
          <a:p>
            <a:r>
              <a:rPr lang="en-US" dirty="0" smtClean="0"/>
              <a:t>FINISHING    TOUCHES</a:t>
            </a:r>
            <a:endParaRPr lang="en-US"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5" name="Content Placeholder 4" descr="IMG_0052.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11641" r="11641"/>
          <a:stretch>
            <a:fillRect/>
          </a:stretch>
        </p:blipFill>
        <p:spPr>
          <a:xfrm>
            <a:off x="4770449" y="1354666"/>
            <a:ext cx="4041775" cy="5116457"/>
          </a:xfrm>
          <a:ln w="57150" cmpd="sng">
            <a:solidFill>
              <a:schemeClr val="tx1"/>
            </a:solidFill>
          </a:ln>
        </p:spPr>
      </p:pic>
      <p:pic>
        <p:nvPicPr>
          <p:cNvPr id="8" name="Content Placeholder 5" descr="IMG_7346.jpg"/>
          <p:cNvPicPr>
            <a:picLocks noGrp="1" noChangeAspect="1"/>
          </p:cNvPicPr>
          <p:nvPr/>
        </p:nvPicPr>
        <p:blipFill rotWithShape="1">
          <a:blip r:embed="rId4" cstate="print">
            <a:extLst>
              <a:ext uri="{28A0092B-C50C-407E-A947-70E740481C1C}">
                <a14:useLocalDpi xmlns:a14="http://schemas.microsoft.com/office/drawing/2010/main" val="0"/>
              </a:ext>
            </a:extLst>
          </a:blip>
          <a:srcRect l="16538" t="11141" r="16538" b="7803"/>
          <a:stretch/>
        </p:blipFill>
        <p:spPr>
          <a:xfrm rot="5400000">
            <a:off x="-198518" y="1884961"/>
            <a:ext cx="5100776" cy="4040188"/>
          </a:xfrm>
          <a:prstGeom prst="rect">
            <a:avLst/>
          </a:prstGeom>
          <a:ln w="57150" cmpd="sng">
            <a:solidFill>
              <a:schemeClr val="tx1"/>
            </a:solidFill>
          </a:ln>
        </p:spPr>
      </p:pic>
    </p:spTree>
    <p:extLst>
      <p:ext uri="{BB962C8B-B14F-4D97-AF65-F5344CB8AC3E}">
        <p14:creationId xmlns:p14="http://schemas.microsoft.com/office/powerpoint/2010/main" val="26316406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4480"/>
            <a:ext cx="9144000" cy="1143000"/>
          </a:xfrm>
        </p:spPr>
        <p:txBody>
          <a:bodyPr>
            <a:normAutofit fontScale="90000"/>
          </a:bodyPr>
          <a:lstStyle/>
          <a:p>
            <a:pPr algn="l"/>
            <a:r>
              <a:rPr lang="en-US" dirty="0" smtClean="0"/>
              <a:t>  NEW  </a:t>
            </a:r>
            <a:r>
              <a:rPr lang="en-US" dirty="0"/>
              <a:t>AV </a:t>
            </a:r>
            <a:r>
              <a:rPr lang="en-US" dirty="0" smtClean="0"/>
              <a:t>ROOM  &amp;  DUTCH  </a:t>
            </a:r>
            <a:r>
              <a:rPr lang="en-US" dirty="0"/>
              <a:t>DOOR </a:t>
            </a:r>
          </a:p>
        </p:txBody>
      </p:sp>
      <p:pic>
        <p:nvPicPr>
          <p:cNvPr id="3" name="Picture 2" descr="IMG_33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41" y="2116788"/>
            <a:ext cx="5889554" cy="4500133"/>
          </a:xfrm>
          <a:prstGeom prst="rect">
            <a:avLst/>
          </a:prstGeom>
          <a:ln w="57150" cmpd="sng">
            <a:solidFill>
              <a:schemeClr val="tx1"/>
            </a:solidFill>
          </a:ln>
        </p:spPr>
      </p:pic>
      <p:pic>
        <p:nvPicPr>
          <p:cNvPr id="4" name="Picture 3" descr="Screen Shot 2024-04-03 at 10.00.47 PM.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8153" y="2055889"/>
            <a:ext cx="2391987" cy="4570676"/>
          </a:xfrm>
          <a:prstGeom prst="rect">
            <a:avLst/>
          </a:prstGeom>
        </p:spPr>
      </p:pic>
    </p:spTree>
    <p:extLst>
      <p:ext uri="{BB962C8B-B14F-4D97-AF65-F5344CB8AC3E}">
        <p14:creationId xmlns:p14="http://schemas.microsoft.com/office/powerpoint/2010/main" val="25880948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658" y="394480"/>
            <a:ext cx="8229600" cy="1143000"/>
          </a:xfrm>
        </p:spPr>
        <p:txBody>
          <a:bodyPr>
            <a:normAutofit/>
          </a:bodyPr>
          <a:lstStyle/>
          <a:p>
            <a:r>
              <a:rPr lang="en-US" dirty="0" smtClean="0"/>
              <a:t>FINISHED  AV ROOM</a:t>
            </a:r>
            <a:endParaRPr lang="en-US" dirty="0"/>
          </a:p>
        </p:txBody>
      </p:sp>
      <p:pic>
        <p:nvPicPr>
          <p:cNvPr id="4" name="Picture 3" descr="IMG_331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861" y="2644660"/>
            <a:ext cx="4356374" cy="4038601"/>
          </a:xfrm>
          <a:prstGeom prst="rect">
            <a:avLst/>
          </a:prstGeom>
          <a:ln w="57150" cmpd="sng">
            <a:solidFill>
              <a:schemeClr val="tx1"/>
            </a:solidFill>
          </a:ln>
        </p:spPr>
      </p:pic>
      <p:sp>
        <p:nvSpPr>
          <p:cNvPr id="5" name="TextBox 4"/>
          <p:cNvSpPr txBox="1"/>
          <p:nvPr/>
        </p:nvSpPr>
        <p:spPr>
          <a:xfrm>
            <a:off x="221506" y="1696923"/>
            <a:ext cx="4068272" cy="584776"/>
          </a:xfrm>
          <a:prstGeom prst="rect">
            <a:avLst/>
          </a:prstGeom>
          <a:noFill/>
        </p:spPr>
        <p:txBody>
          <a:bodyPr wrap="square" rtlCol="0">
            <a:spAutoFit/>
          </a:bodyPr>
          <a:lstStyle/>
          <a:p>
            <a:pPr algn="ctr"/>
            <a:r>
              <a:rPr lang="en-US" sz="3200" dirty="0" smtClean="0"/>
              <a:t>GETTING     READY</a:t>
            </a:r>
            <a:endParaRPr lang="en-US" sz="3200" dirty="0"/>
          </a:p>
        </p:txBody>
      </p:sp>
      <p:sp>
        <p:nvSpPr>
          <p:cNvPr id="7" name="TextBox 6"/>
          <p:cNvSpPr txBox="1"/>
          <p:nvPr/>
        </p:nvSpPr>
        <p:spPr>
          <a:xfrm>
            <a:off x="4448360" y="1758479"/>
            <a:ext cx="4410898" cy="584776"/>
          </a:xfrm>
          <a:prstGeom prst="rect">
            <a:avLst/>
          </a:prstGeom>
          <a:noFill/>
        </p:spPr>
        <p:txBody>
          <a:bodyPr wrap="square" rtlCol="0">
            <a:spAutoFit/>
          </a:bodyPr>
          <a:lstStyle/>
          <a:p>
            <a:pPr algn="ctr"/>
            <a:r>
              <a:rPr lang="en-US" sz="3200" dirty="0" smtClean="0"/>
              <a:t>IN USE</a:t>
            </a:r>
            <a:endParaRPr lang="en-US" sz="3200" dirty="0"/>
          </a:p>
        </p:txBody>
      </p:sp>
      <p:pic>
        <p:nvPicPr>
          <p:cNvPr id="9" name="Content Placeholder 6" descr="IMG_0399.jpg"/>
          <p:cNvPicPr>
            <a:picLocks noGrp="1" noChangeAspect="1"/>
          </p:cNvPicPr>
          <p:nvPr/>
        </p:nvPicPr>
        <p:blipFill>
          <a:blip r:embed="rId4" cstate="print">
            <a:extLst>
              <a:ext uri="{28A0092B-C50C-407E-A947-70E740481C1C}">
                <a14:useLocalDpi xmlns:a14="http://schemas.microsoft.com/office/drawing/2010/main" val="0"/>
              </a:ext>
            </a:extLst>
          </a:blip>
          <a:srcRect t="13325" b="13325"/>
          <a:stretch>
            <a:fillRect/>
          </a:stretch>
        </p:blipFill>
        <p:spPr>
          <a:xfrm>
            <a:off x="4987886" y="2644660"/>
            <a:ext cx="3947571" cy="4038600"/>
          </a:xfrm>
          <a:prstGeom prst="rect">
            <a:avLst/>
          </a:prstGeom>
          <a:ln w="57150" cmpd="sng">
            <a:solidFill>
              <a:schemeClr val="tx1"/>
            </a:solidFill>
          </a:ln>
        </p:spPr>
      </p:pic>
    </p:spTree>
    <p:extLst>
      <p:ext uri="{BB962C8B-B14F-4D97-AF65-F5344CB8AC3E}">
        <p14:creationId xmlns:p14="http://schemas.microsoft.com/office/powerpoint/2010/main" val="366488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77294" y="1273085"/>
            <a:ext cx="4040188" cy="639762"/>
          </a:xfrm>
        </p:spPr>
        <p:txBody>
          <a:bodyPr>
            <a:noAutofit/>
          </a:bodyPr>
          <a:lstStyle/>
          <a:p>
            <a:pPr algn="ctr"/>
            <a:r>
              <a:rPr lang="en-US" sz="2800" dirty="0" smtClean="0"/>
              <a:t>BEFORE</a:t>
            </a:r>
            <a:endParaRPr lang="en-US" sz="2800" dirty="0"/>
          </a:p>
        </p:txBody>
      </p:sp>
      <p:sp>
        <p:nvSpPr>
          <p:cNvPr id="2" name="Title 1"/>
          <p:cNvSpPr>
            <a:spLocks noGrp="1"/>
          </p:cNvSpPr>
          <p:nvPr>
            <p:ph type="title"/>
          </p:nvPr>
        </p:nvSpPr>
        <p:spPr>
          <a:xfrm>
            <a:off x="533400" y="457200"/>
            <a:ext cx="8229600" cy="1143000"/>
          </a:xfrm>
        </p:spPr>
        <p:txBody>
          <a:bodyPr/>
          <a:lstStyle/>
          <a:p>
            <a:r>
              <a:rPr lang="en-US" dirty="0"/>
              <a:t>SANCTUARY </a:t>
            </a:r>
            <a:r>
              <a:rPr lang="en-US" dirty="0" smtClean="0"/>
              <a:t>UPDATE</a:t>
            </a:r>
            <a:endParaRPr lang="en-US" dirty="0"/>
          </a:p>
        </p:txBody>
      </p:sp>
      <p:pic>
        <p:nvPicPr>
          <p:cNvPr id="10" name="Content Placeholder 9" descr="Screen Shot 2022-09-17 at 9.26.14 PM.pn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1415" r="11415"/>
          <a:stretch>
            <a:fillRect/>
          </a:stretch>
        </p:blipFill>
        <p:spPr>
          <a:xfrm>
            <a:off x="533400" y="2174875"/>
            <a:ext cx="8104995" cy="4327526"/>
          </a:xfrm>
          <a:ln w="57150" cmpd="sng">
            <a:solidFill>
              <a:schemeClr val="tx1"/>
            </a:solidFill>
          </a:ln>
        </p:spPr>
      </p:pic>
    </p:spTree>
    <p:extLst>
      <p:ext uri="{BB962C8B-B14F-4D97-AF65-F5344CB8AC3E}">
        <p14:creationId xmlns:p14="http://schemas.microsoft.com/office/powerpoint/2010/main" val="41412628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18215" y="5354653"/>
            <a:ext cx="7772400" cy="893755"/>
          </a:xfrm>
        </p:spPr>
        <p:txBody>
          <a:bodyPr>
            <a:normAutofit/>
          </a:bodyPr>
          <a:lstStyle/>
          <a:p>
            <a:r>
              <a:rPr lang="en-US" sz="3600" dirty="0" smtClean="0"/>
              <a:t>AT KALKASKA  SDA  CHURCH</a:t>
            </a:r>
            <a:endParaRPr lang="en-US" sz="3600" dirty="0"/>
          </a:p>
        </p:txBody>
      </p:sp>
      <p:sp>
        <p:nvSpPr>
          <p:cNvPr id="5" name="Subtitle 4"/>
          <p:cNvSpPr>
            <a:spLocks noGrp="1"/>
          </p:cNvSpPr>
          <p:nvPr>
            <p:ph type="subTitle" idx="1"/>
          </p:nvPr>
        </p:nvSpPr>
        <p:spPr>
          <a:xfrm>
            <a:off x="718215" y="4598869"/>
            <a:ext cx="7772400" cy="925114"/>
          </a:xfrm>
        </p:spPr>
        <p:txBody>
          <a:bodyPr>
            <a:noAutofit/>
          </a:bodyPr>
          <a:lstStyle/>
          <a:p>
            <a:r>
              <a:rPr lang="en-US" sz="4000" dirty="0" smtClean="0"/>
              <a:t>USE OF MAP GRANT FUNDS</a:t>
            </a:r>
          </a:p>
        </p:txBody>
      </p:sp>
      <p:pic>
        <p:nvPicPr>
          <p:cNvPr id="2" name="Picture 1" descr="IMG_9719.HEIC"/>
          <p:cNvPicPr>
            <a:picLocks noChangeAspect="1"/>
          </p:cNvPicPr>
          <p:nvPr/>
        </p:nvPicPr>
        <p:blipFill rotWithShape="1">
          <a:blip r:embed="rId3">
            <a:extLst>
              <a:ext uri="{28A0092B-C50C-407E-A947-70E740481C1C}">
                <a14:useLocalDpi xmlns:a14="http://schemas.microsoft.com/office/drawing/2010/main" val="0"/>
              </a:ext>
            </a:extLst>
          </a:blip>
          <a:srcRect r="18371"/>
          <a:stretch/>
        </p:blipFill>
        <p:spPr>
          <a:xfrm>
            <a:off x="389786" y="470397"/>
            <a:ext cx="2698715" cy="2820512"/>
          </a:xfrm>
          <a:prstGeom prst="rect">
            <a:avLst/>
          </a:prstGeom>
          <a:ln w="57150" cmpd="sng">
            <a:solidFill>
              <a:schemeClr val="tx1"/>
            </a:solidFill>
          </a:ln>
        </p:spPr>
      </p:pic>
      <p:pic>
        <p:nvPicPr>
          <p:cNvPr id="3" name="Picture 2" descr="IMG_972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2126" y="470397"/>
            <a:ext cx="2747994" cy="2977661"/>
          </a:xfrm>
          <a:prstGeom prst="rect">
            <a:avLst/>
          </a:prstGeom>
          <a:ln w="57150" cmpd="sng">
            <a:solidFill>
              <a:schemeClr val="tx1"/>
            </a:solidFill>
          </a:ln>
        </p:spPr>
      </p:pic>
      <p:sp>
        <p:nvSpPr>
          <p:cNvPr id="6" name="Rectangle 5"/>
          <p:cNvSpPr/>
          <p:nvPr/>
        </p:nvSpPr>
        <p:spPr>
          <a:xfrm>
            <a:off x="3604926" y="741904"/>
            <a:ext cx="1661933" cy="1400383"/>
          </a:xfrm>
          <a:prstGeom prst="rect">
            <a:avLst/>
          </a:prstGeom>
        </p:spPr>
        <p:txBody>
          <a:bodyPr wrap="none">
            <a:spAutoFit/>
          </a:bodyPr>
          <a:lstStyle/>
          <a:p>
            <a:pPr lvl="0" algn="ctr">
              <a:lnSpc>
                <a:spcPct val="150000"/>
              </a:lnSpc>
              <a:spcBef>
                <a:spcPct val="20000"/>
              </a:spcBef>
            </a:pPr>
            <a:r>
              <a:rPr lang="en-US" sz="6000" dirty="0">
                <a:solidFill>
                  <a:srgbClr val="E9EAF0"/>
                </a:solidFill>
              </a:rPr>
              <a:t>2023</a:t>
            </a:r>
            <a:r>
              <a:rPr lang="en-US" sz="2800" dirty="0">
                <a:solidFill>
                  <a:srgbClr val="E9EAF0"/>
                </a:solidFill>
              </a:rPr>
              <a:t> </a:t>
            </a:r>
          </a:p>
        </p:txBody>
      </p:sp>
      <p:sp>
        <p:nvSpPr>
          <p:cNvPr id="7" name="TextBox 6"/>
          <p:cNvSpPr txBox="1"/>
          <p:nvPr/>
        </p:nvSpPr>
        <p:spPr>
          <a:xfrm>
            <a:off x="5972126" y="3821281"/>
            <a:ext cx="2957861" cy="584776"/>
          </a:xfrm>
          <a:prstGeom prst="rect">
            <a:avLst/>
          </a:prstGeom>
          <a:noFill/>
        </p:spPr>
        <p:txBody>
          <a:bodyPr wrap="none" rtlCol="0">
            <a:spAutoFit/>
          </a:bodyPr>
          <a:lstStyle/>
          <a:p>
            <a:r>
              <a:rPr lang="en-US" sz="3200" dirty="0" smtClean="0"/>
              <a:t>Richard Muskett</a:t>
            </a:r>
            <a:endParaRPr lang="en-US" sz="3200" dirty="0"/>
          </a:p>
        </p:txBody>
      </p:sp>
      <p:sp>
        <p:nvSpPr>
          <p:cNvPr id="8" name="TextBox 7"/>
          <p:cNvSpPr txBox="1"/>
          <p:nvPr/>
        </p:nvSpPr>
        <p:spPr>
          <a:xfrm>
            <a:off x="389786" y="3794538"/>
            <a:ext cx="1981432" cy="584776"/>
          </a:xfrm>
          <a:prstGeom prst="rect">
            <a:avLst/>
          </a:prstGeom>
          <a:noFill/>
        </p:spPr>
        <p:txBody>
          <a:bodyPr wrap="none" rtlCol="0">
            <a:spAutoFit/>
          </a:bodyPr>
          <a:lstStyle/>
          <a:p>
            <a:r>
              <a:rPr lang="en-US" sz="3200" dirty="0" smtClean="0"/>
              <a:t>January 14</a:t>
            </a:r>
            <a:endParaRPr lang="en-US" sz="3200" dirty="0"/>
          </a:p>
        </p:txBody>
      </p:sp>
    </p:spTree>
    <p:extLst>
      <p:ext uri="{BB962C8B-B14F-4D97-AF65-F5344CB8AC3E}">
        <p14:creationId xmlns:p14="http://schemas.microsoft.com/office/powerpoint/2010/main" val="14265231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57201" y="1255889"/>
            <a:ext cx="8229600" cy="1580444"/>
          </a:xfrm>
        </p:spPr>
        <p:txBody>
          <a:bodyPr>
            <a:normAutofit/>
          </a:bodyPr>
          <a:lstStyle/>
          <a:p>
            <a:pPr algn="ctr"/>
            <a:r>
              <a:rPr lang="en-US" sz="3200" dirty="0" smtClean="0"/>
              <a:t>BEFORE</a:t>
            </a:r>
            <a:endParaRPr lang="en-US" sz="3200" dirty="0"/>
          </a:p>
        </p:txBody>
      </p:sp>
      <p:pic>
        <p:nvPicPr>
          <p:cNvPr id="7" name="Content Placeholder 6" descr="QUECE3821 2.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6043" r="16043"/>
          <a:stretch>
            <a:fillRect/>
          </a:stretch>
        </p:blipFill>
        <p:spPr>
          <a:xfrm>
            <a:off x="304803" y="2174875"/>
            <a:ext cx="4040188" cy="4425740"/>
          </a:xfrm>
          <a:ln w="57150" cmpd="sng">
            <a:solidFill>
              <a:schemeClr val="tx1"/>
            </a:solidFill>
          </a:ln>
        </p:spPr>
      </p:pic>
      <p:sp>
        <p:nvSpPr>
          <p:cNvPr id="2" name="Title 1"/>
          <p:cNvSpPr>
            <a:spLocks noGrp="1"/>
          </p:cNvSpPr>
          <p:nvPr>
            <p:ph type="title"/>
          </p:nvPr>
        </p:nvSpPr>
        <p:spPr>
          <a:xfrm>
            <a:off x="517722" y="457200"/>
            <a:ext cx="8229600" cy="1143000"/>
          </a:xfrm>
        </p:spPr>
        <p:txBody>
          <a:bodyPr/>
          <a:lstStyle/>
          <a:p>
            <a:r>
              <a:rPr lang="en-US" dirty="0"/>
              <a:t>SANCTUARY </a:t>
            </a:r>
            <a:r>
              <a:rPr lang="en-US" dirty="0" smtClean="0"/>
              <a:t>UPDATE</a:t>
            </a:r>
            <a:endParaRPr lang="en-US" dirty="0"/>
          </a:p>
        </p:txBody>
      </p:sp>
      <p:pic>
        <p:nvPicPr>
          <p:cNvPr id="9" name="Picture 8" descr="IMG_5402.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74866" y="2174875"/>
            <a:ext cx="4040188" cy="4425740"/>
          </a:xfrm>
          <a:prstGeom prst="rect">
            <a:avLst/>
          </a:prstGeom>
          <a:ln w="57150" cmpd="sng">
            <a:solidFill>
              <a:schemeClr val="tx1"/>
            </a:solidFill>
          </a:ln>
        </p:spPr>
      </p:pic>
    </p:spTree>
    <p:extLst>
      <p:ext uri="{BB962C8B-B14F-4D97-AF65-F5344CB8AC3E}">
        <p14:creationId xmlns:p14="http://schemas.microsoft.com/office/powerpoint/2010/main" val="9473004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4234" y="462556"/>
            <a:ext cx="8229600" cy="956475"/>
          </a:xfrm>
        </p:spPr>
        <p:txBody>
          <a:bodyPr>
            <a:normAutofit/>
          </a:bodyPr>
          <a:lstStyle/>
          <a:p>
            <a:r>
              <a:rPr lang="en-US" dirty="0" smtClean="0"/>
              <a:t>SANCTUARY UPDATE</a:t>
            </a:r>
            <a:endParaRPr lang="en-US" dirty="0"/>
          </a:p>
        </p:txBody>
      </p:sp>
      <p:sp>
        <p:nvSpPr>
          <p:cNvPr id="5" name="Text Placeholder 4"/>
          <p:cNvSpPr>
            <a:spLocks noGrp="1"/>
          </p:cNvSpPr>
          <p:nvPr>
            <p:ph type="body" idx="1"/>
          </p:nvPr>
        </p:nvSpPr>
        <p:spPr>
          <a:xfrm>
            <a:off x="410166" y="1535113"/>
            <a:ext cx="8276634" cy="2063220"/>
          </a:xfrm>
        </p:spPr>
        <p:txBody>
          <a:bodyPr>
            <a:normAutofit/>
          </a:bodyPr>
          <a:lstStyle/>
          <a:p>
            <a:pPr algn="ctr"/>
            <a:r>
              <a:rPr lang="en-US" sz="2400" dirty="0" smtClean="0"/>
              <a:t>NEW PIANO                                                             </a:t>
            </a:r>
            <a:r>
              <a:rPr lang="en-US" sz="2400" dirty="0"/>
              <a:t>NEW PULPIT</a:t>
            </a:r>
          </a:p>
          <a:p>
            <a:pPr algn="ctr"/>
            <a:r>
              <a:rPr lang="en-US" dirty="0" smtClean="0"/>
              <a:t>	</a:t>
            </a:r>
            <a:endParaRPr lang="en-US" dirty="0"/>
          </a:p>
        </p:txBody>
      </p:sp>
      <p:pic>
        <p:nvPicPr>
          <p:cNvPr id="3" name="Content Placeholder 2" descr="IMG_7170.jp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5768" t="23435" r="15768"/>
          <a:stretch/>
        </p:blipFill>
        <p:spPr>
          <a:xfrm rot="5400000">
            <a:off x="52229" y="2451449"/>
            <a:ext cx="4425951" cy="3935529"/>
          </a:xfrm>
          <a:ln w="57150" cmpd="sng">
            <a:solidFill>
              <a:schemeClr val="tx1"/>
            </a:solidFill>
          </a:ln>
        </p:spPr>
      </p:pic>
      <p:pic>
        <p:nvPicPr>
          <p:cNvPr id="2" name="Content Placeholder 1" descr="IMG_1218.jpg"/>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l="14124" r="14124"/>
          <a:stretch>
            <a:fillRect/>
          </a:stretch>
        </p:blipFill>
        <p:spPr>
          <a:xfrm>
            <a:off x="4645025" y="2174875"/>
            <a:ext cx="4041775" cy="4425950"/>
          </a:xfrm>
          <a:ln w="57150" cmpd="sng">
            <a:solidFill>
              <a:schemeClr val="tx1"/>
            </a:solidFill>
          </a:ln>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072206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4234" y="434517"/>
            <a:ext cx="8229600" cy="1100596"/>
          </a:xfrm>
        </p:spPr>
        <p:txBody>
          <a:bodyPr>
            <a:normAutofit/>
          </a:bodyPr>
          <a:lstStyle/>
          <a:p>
            <a:r>
              <a:rPr lang="en-US" dirty="0"/>
              <a:t>SANCTUARY </a:t>
            </a:r>
            <a:r>
              <a:rPr lang="en-US" dirty="0" smtClean="0"/>
              <a:t>UPDATED</a:t>
            </a:r>
            <a:endParaRPr lang="en-US" dirty="0"/>
          </a:p>
        </p:txBody>
      </p:sp>
      <p:sp>
        <p:nvSpPr>
          <p:cNvPr id="5" name="Text Placeholder 4"/>
          <p:cNvSpPr>
            <a:spLocks noGrp="1"/>
          </p:cNvSpPr>
          <p:nvPr>
            <p:ph type="body" idx="1"/>
          </p:nvPr>
        </p:nvSpPr>
        <p:spPr>
          <a:xfrm>
            <a:off x="457200" y="1490722"/>
            <a:ext cx="8276634" cy="1331089"/>
          </a:xfrm>
        </p:spPr>
        <p:txBody>
          <a:bodyPr>
            <a:normAutofit/>
          </a:bodyPr>
          <a:lstStyle/>
          <a:p>
            <a:pPr algn="ctr"/>
            <a:r>
              <a:rPr lang="en-US" sz="3600" dirty="0" smtClean="0"/>
              <a:t>AFTER	</a:t>
            </a:r>
            <a:endParaRPr lang="en-US" sz="3600"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8" name="Picture 7" descr="IMG_1348.jpg"/>
          <p:cNvPicPr>
            <a:picLocks noChangeAspect="1"/>
          </p:cNvPicPr>
          <p:nvPr/>
        </p:nvPicPr>
        <p:blipFill rotWithShape="1">
          <a:blip r:embed="rId3" cstate="print">
            <a:extLst>
              <a:ext uri="{28A0092B-C50C-407E-A947-70E740481C1C}">
                <a14:useLocalDpi xmlns:a14="http://schemas.microsoft.com/office/drawing/2010/main" val="0"/>
              </a:ext>
            </a:extLst>
          </a:blip>
          <a:srcRect b="23790"/>
          <a:stretch/>
        </p:blipFill>
        <p:spPr>
          <a:xfrm>
            <a:off x="4713111" y="2829003"/>
            <a:ext cx="4199488" cy="3402544"/>
          </a:xfrm>
          <a:prstGeom prst="rect">
            <a:avLst/>
          </a:prstGeom>
          <a:ln w="57150" cmpd="sng">
            <a:solidFill>
              <a:schemeClr val="tx1"/>
            </a:solidFill>
          </a:ln>
        </p:spPr>
      </p:pic>
      <p:pic>
        <p:nvPicPr>
          <p:cNvPr id="2" name="Picture 1" descr="From Pulpit to Flatscreen in back.heic"/>
          <p:cNvPicPr>
            <a:picLocks noChangeAspect="1"/>
          </p:cNvPicPr>
          <p:nvPr/>
        </p:nvPicPr>
        <p:blipFill rotWithShape="1">
          <a:blip r:embed="rId4" cstate="print">
            <a:extLst>
              <a:ext uri="{28A0092B-C50C-407E-A947-70E740481C1C}">
                <a14:useLocalDpi xmlns:a14="http://schemas.microsoft.com/office/drawing/2010/main" val="0"/>
              </a:ext>
            </a:extLst>
          </a:blip>
          <a:srcRect t="2419" b="16935"/>
          <a:stretch/>
        </p:blipFill>
        <p:spPr>
          <a:xfrm>
            <a:off x="240104" y="2808847"/>
            <a:ext cx="3993229" cy="3402544"/>
          </a:xfrm>
          <a:prstGeom prst="rect">
            <a:avLst/>
          </a:prstGeom>
          <a:ln w="57150" cmpd="sng">
            <a:solidFill>
              <a:schemeClr val="tx1"/>
            </a:solidFill>
          </a:ln>
        </p:spPr>
      </p:pic>
    </p:spTree>
    <p:extLst>
      <p:ext uri="{BB962C8B-B14F-4D97-AF65-F5344CB8AC3E}">
        <p14:creationId xmlns:p14="http://schemas.microsoft.com/office/powerpoint/2010/main" val="7006129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8556" y="434517"/>
            <a:ext cx="8229600" cy="1100596"/>
          </a:xfrm>
        </p:spPr>
        <p:txBody>
          <a:bodyPr>
            <a:normAutofit/>
          </a:bodyPr>
          <a:lstStyle/>
          <a:p>
            <a:r>
              <a:rPr lang="en-US" dirty="0"/>
              <a:t>SANCTUARY </a:t>
            </a:r>
            <a:r>
              <a:rPr lang="en-US" dirty="0" smtClean="0"/>
              <a:t>UPDATED</a:t>
            </a:r>
            <a:endParaRPr lang="en-US" dirty="0"/>
          </a:p>
        </p:txBody>
      </p:sp>
      <p:sp>
        <p:nvSpPr>
          <p:cNvPr id="5" name="Text Placeholder 4"/>
          <p:cNvSpPr>
            <a:spLocks noGrp="1"/>
          </p:cNvSpPr>
          <p:nvPr>
            <p:ph type="body" idx="1"/>
          </p:nvPr>
        </p:nvSpPr>
        <p:spPr>
          <a:xfrm>
            <a:off x="457199" y="1365781"/>
            <a:ext cx="7967133" cy="1440924"/>
          </a:xfrm>
        </p:spPr>
        <p:txBody>
          <a:bodyPr/>
          <a:lstStyle/>
          <a:p>
            <a:pPr algn="ctr"/>
            <a:r>
              <a:rPr lang="en-US" sz="3600" dirty="0" smtClean="0"/>
              <a:t>AFTER</a:t>
            </a:r>
            <a:r>
              <a:rPr lang="en-US" dirty="0" smtClean="0"/>
              <a:t>	</a:t>
            </a:r>
            <a:endParaRPr lang="en-US"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2" name="Picture 1" descr="IMG_133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168" y="2540000"/>
            <a:ext cx="4041775" cy="3733800"/>
          </a:xfrm>
          <a:prstGeom prst="rect">
            <a:avLst/>
          </a:prstGeom>
          <a:ln w="57150" cmpd="sng">
            <a:solidFill>
              <a:schemeClr val="tx1"/>
            </a:solidFill>
          </a:ln>
        </p:spPr>
      </p:pic>
      <p:pic>
        <p:nvPicPr>
          <p:cNvPr id="3" name="Picture 2" descr="IMG_133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5622" y="2540000"/>
            <a:ext cx="4364925" cy="3733800"/>
          </a:xfrm>
          <a:prstGeom prst="rect">
            <a:avLst/>
          </a:prstGeom>
          <a:ln w="57150" cmpd="sng">
            <a:solidFill>
              <a:schemeClr val="tx1"/>
            </a:solidFill>
          </a:ln>
        </p:spPr>
      </p:pic>
    </p:spTree>
    <p:extLst>
      <p:ext uri="{BB962C8B-B14F-4D97-AF65-F5344CB8AC3E}">
        <p14:creationId xmlns:p14="http://schemas.microsoft.com/office/powerpoint/2010/main" val="35282477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9331"/>
            <a:ext cx="8229600" cy="731264"/>
          </a:xfrm>
        </p:spPr>
        <p:txBody>
          <a:bodyPr>
            <a:normAutofit fontScale="90000"/>
          </a:bodyPr>
          <a:lstStyle/>
          <a:p>
            <a:r>
              <a:rPr lang="en-US" dirty="0" smtClean="0"/>
              <a:t>OLD BAPTISTRY </a:t>
            </a:r>
            <a:endParaRPr lang="en-US" dirty="0"/>
          </a:p>
        </p:txBody>
      </p:sp>
      <p:sp>
        <p:nvSpPr>
          <p:cNvPr id="5" name="Text Placeholder 4"/>
          <p:cNvSpPr>
            <a:spLocks noGrp="1"/>
          </p:cNvSpPr>
          <p:nvPr>
            <p:ph type="body" idx="1"/>
          </p:nvPr>
        </p:nvSpPr>
        <p:spPr>
          <a:xfrm>
            <a:off x="604837" y="1348850"/>
            <a:ext cx="3742257" cy="639762"/>
          </a:xfrm>
        </p:spPr>
        <p:txBody>
          <a:bodyPr>
            <a:normAutofit lnSpcReduction="10000"/>
          </a:bodyPr>
          <a:lstStyle/>
          <a:p>
            <a:pPr algn="ctr"/>
            <a:r>
              <a:rPr lang="en-US" sz="2400" dirty="0" smtClean="0"/>
              <a:t>BEFORE</a:t>
            </a:r>
            <a:r>
              <a:rPr lang="en-US" dirty="0" smtClean="0"/>
              <a:t>	</a:t>
            </a:r>
            <a:endParaRPr lang="en-US" dirty="0"/>
          </a:p>
        </p:txBody>
      </p:sp>
      <p:pic>
        <p:nvPicPr>
          <p:cNvPr id="2" name="Content Placeholder 1" descr="IMG_9392.jp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8919" r="27648" b="8919"/>
          <a:stretch/>
        </p:blipFill>
        <p:spPr>
          <a:xfrm>
            <a:off x="4817672" y="2174875"/>
            <a:ext cx="3671814" cy="4425950"/>
          </a:xfrm>
          <a:ln w="57150" cmpd="sng">
            <a:solidFill>
              <a:srgbClr val="FFFFFF"/>
            </a:solidFill>
          </a:ln>
        </p:spPr>
      </p:pic>
      <p:sp>
        <p:nvSpPr>
          <p:cNvPr id="7" name="Text Placeholder 6"/>
          <p:cNvSpPr>
            <a:spLocks noGrp="1"/>
          </p:cNvSpPr>
          <p:nvPr>
            <p:ph type="body" sz="quarter" idx="3"/>
          </p:nvPr>
        </p:nvSpPr>
        <p:spPr>
          <a:xfrm>
            <a:off x="4817673" y="1382716"/>
            <a:ext cx="3671814" cy="639762"/>
          </a:xfrm>
        </p:spPr>
        <p:txBody>
          <a:bodyPr>
            <a:normAutofit lnSpcReduction="10000"/>
          </a:bodyPr>
          <a:lstStyle/>
          <a:p>
            <a:pPr algn="ctr"/>
            <a:r>
              <a:rPr lang="en-US" sz="2400" dirty="0" smtClean="0"/>
              <a:t>STEEP ENTRY</a:t>
            </a:r>
          </a:p>
          <a:p>
            <a:pPr algn="ctr"/>
            <a:endParaRPr lang="en-US"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3" name="Picture 2" descr="View recent photos.jpeg"/>
          <p:cNvPicPr>
            <a:picLocks noChangeAspect="1"/>
          </p:cNvPicPr>
          <p:nvPr/>
        </p:nvPicPr>
        <p:blipFill rotWithShape="1">
          <a:blip r:embed="rId4" cstate="print">
            <a:extLst>
              <a:ext uri="{28A0092B-C50C-407E-A947-70E740481C1C}">
                <a14:useLocalDpi xmlns:a14="http://schemas.microsoft.com/office/drawing/2010/main" val="0"/>
              </a:ext>
            </a:extLst>
          </a:blip>
          <a:srcRect l="16502" t="1627" r="6812" b="37287"/>
          <a:stretch/>
        </p:blipFill>
        <p:spPr>
          <a:xfrm>
            <a:off x="631490" y="2174875"/>
            <a:ext cx="3715604" cy="4377340"/>
          </a:xfrm>
          <a:prstGeom prst="rect">
            <a:avLst/>
          </a:prstGeom>
          <a:ln w="57150" cmpd="sng">
            <a:solidFill>
              <a:schemeClr val="tx1"/>
            </a:solidFill>
          </a:ln>
        </p:spPr>
      </p:pic>
    </p:spTree>
    <p:extLst>
      <p:ext uri="{BB962C8B-B14F-4D97-AF65-F5344CB8AC3E}">
        <p14:creationId xmlns:p14="http://schemas.microsoft.com/office/powerpoint/2010/main" val="15959993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6319"/>
            <a:ext cx="8229600" cy="925116"/>
          </a:xfrm>
        </p:spPr>
        <p:txBody>
          <a:bodyPr>
            <a:normAutofit/>
          </a:bodyPr>
          <a:lstStyle/>
          <a:p>
            <a:r>
              <a:rPr lang="en-US" dirty="0"/>
              <a:t>OLD BAPTISTRY </a:t>
            </a:r>
            <a:r>
              <a:rPr lang="en-US" dirty="0" smtClean="0"/>
              <a:t>REMOVED</a:t>
            </a:r>
            <a:endParaRPr lang="en-US" dirty="0"/>
          </a:p>
        </p:txBody>
      </p:sp>
      <p:sp>
        <p:nvSpPr>
          <p:cNvPr id="5" name="Text Placeholder 4"/>
          <p:cNvSpPr>
            <a:spLocks noGrp="1"/>
          </p:cNvSpPr>
          <p:nvPr>
            <p:ph type="body" idx="1"/>
          </p:nvPr>
        </p:nvSpPr>
        <p:spPr>
          <a:xfrm>
            <a:off x="-253999" y="1535113"/>
            <a:ext cx="5102225" cy="1272998"/>
          </a:xfrm>
        </p:spPr>
        <p:txBody>
          <a:bodyPr>
            <a:normAutofit/>
          </a:bodyPr>
          <a:lstStyle/>
          <a:p>
            <a:pPr algn="ctr"/>
            <a:r>
              <a:rPr lang="en-US" sz="2400" dirty="0" smtClean="0"/>
              <a:t>WALL  AND   STAIRS  REMOVED -	</a:t>
            </a:r>
            <a:endParaRPr lang="en-US" sz="2400" dirty="0"/>
          </a:p>
        </p:txBody>
      </p:sp>
      <p:pic>
        <p:nvPicPr>
          <p:cNvPr id="2" name="Content Placeholder 1" descr="Resized_20230607_160022.jpe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9051" t="8919" r="14250" b="8919"/>
          <a:stretch/>
        </p:blipFill>
        <p:spPr>
          <a:xfrm>
            <a:off x="711200" y="2174875"/>
            <a:ext cx="3098800" cy="4425950"/>
          </a:xfrm>
          <a:ln w="57150" cmpd="sng">
            <a:solidFill>
              <a:srgbClr val="FFFFFF"/>
            </a:solidFill>
          </a:ln>
        </p:spPr>
      </p:pic>
      <p:sp>
        <p:nvSpPr>
          <p:cNvPr id="7" name="Text Placeholder 6"/>
          <p:cNvSpPr>
            <a:spLocks noGrp="1"/>
          </p:cNvSpPr>
          <p:nvPr>
            <p:ph type="body" sz="quarter" idx="3"/>
          </p:nvPr>
        </p:nvSpPr>
        <p:spPr>
          <a:xfrm>
            <a:off x="4532137" y="1535113"/>
            <a:ext cx="4597753" cy="1272998"/>
          </a:xfrm>
        </p:spPr>
        <p:txBody>
          <a:bodyPr>
            <a:normAutofit/>
          </a:bodyPr>
          <a:lstStyle/>
          <a:p>
            <a:pPr algn="ctr"/>
            <a:r>
              <a:rPr lang="en-US" dirty="0" smtClean="0"/>
              <a:t>- </a:t>
            </a:r>
            <a:r>
              <a:rPr lang="en-US" sz="2400" dirty="0" smtClean="0"/>
              <a:t>WIRES </a:t>
            </a:r>
            <a:r>
              <a:rPr lang="en-US" sz="2400" dirty="0"/>
              <a:t> </a:t>
            </a:r>
            <a:r>
              <a:rPr lang="en-US" sz="2400" dirty="0" smtClean="0"/>
              <a:t>&amp;  PIPES  EVERYWHERE</a:t>
            </a:r>
            <a:endParaRPr lang="en-US" sz="2400" dirty="0"/>
          </a:p>
        </p:txBody>
      </p:sp>
      <p:pic>
        <p:nvPicPr>
          <p:cNvPr id="3" name="Content Placeholder 2" descr="IMG_0984.jpg"/>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8248" t="8936" r="10683" b="8936"/>
          <a:stretch/>
        </p:blipFill>
        <p:spPr>
          <a:xfrm>
            <a:off x="5181601" y="2174875"/>
            <a:ext cx="3276600" cy="4425950"/>
          </a:xfrm>
          <a:ln w="57150" cmpd="sng">
            <a:solidFill>
              <a:srgbClr val="FFFFFF"/>
            </a:solidFill>
          </a:ln>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619028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957506"/>
          </a:xfrm>
        </p:spPr>
        <p:txBody>
          <a:bodyPr>
            <a:normAutofit/>
          </a:bodyPr>
          <a:lstStyle/>
          <a:p>
            <a:r>
              <a:rPr lang="en-US" dirty="0" smtClean="0"/>
              <a:t>NEW BAPTISTRY AREA PREPARATION IN PROCESS</a:t>
            </a:r>
            <a:endParaRPr lang="en-US" dirty="0"/>
          </a:p>
        </p:txBody>
      </p:sp>
      <p:sp>
        <p:nvSpPr>
          <p:cNvPr id="3" name="TextBox 2"/>
          <p:cNvSpPr txBox="1"/>
          <p:nvPr/>
        </p:nvSpPr>
        <p:spPr>
          <a:xfrm>
            <a:off x="1726279" y="2440106"/>
            <a:ext cx="5926160" cy="584776"/>
          </a:xfrm>
          <a:prstGeom prst="rect">
            <a:avLst/>
          </a:prstGeom>
          <a:noFill/>
        </p:spPr>
        <p:txBody>
          <a:bodyPr wrap="square" rtlCol="0">
            <a:spAutoFit/>
          </a:bodyPr>
          <a:lstStyle/>
          <a:p>
            <a:pPr algn="ctr"/>
            <a:r>
              <a:rPr lang="en-US" sz="3200" dirty="0" smtClean="0"/>
              <a:t>COMING  SOON</a:t>
            </a:r>
            <a:endParaRPr lang="en-US" sz="3200" dirty="0"/>
          </a:p>
        </p:txBody>
      </p:sp>
      <p:pic>
        <p:nvPicPr>
          <p:cNvPr id="4" name="Picture 3" descr="AA02127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208" y="3708330"/>
            <a:ext cx="4456884" cy="2485235"/>
          </a:xfrm>
          <a:prstGeom prst="rect">
            <a:avLst/>
          </a:prstGeom>
        </p:spPr>
      </p:pic>
      <p:pic>
        <p:nvPicPr>
          <p:cNvPr id="5" name="Picture 4" descr="AA02307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223" y="3708330"/>
            <a:ext cx="1880084" cy="1698318"/>
          </a:xfrm>
          <a:prstGeom prst="rect">
            <a:avLst/>
          </a:prstGeom>
        </p:spPr>
      </p:pic>
    </p:spTree>
    <p:extLst>
      <p:ext uri="{BB962C8B-B14F-4D97-AF65-F5344CB8AC3E}">
        <p14:creationId xmlns:p14="http://schemas.microsoft.com/office/powerpoint/2010/main" val="88744687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957506"/>
          </a:xfrm>
        </p:spPr>
        <p:txBody>
          <a:bodyPr>
            <a:normAutofit/>
          </a:bodyPr>
          <a:lstStyle/>
          <a:p>
            <a:r>
              <a:rPr lang="en-US" dirty="0" smtClean="0"/>
              <a:t>NEW BAPTISTRY AREA PREPARATION IN PROCESS</a:t>
            </a:r>
            <a:endParaRPr lang="en-US" dirty="0"/>
          </a:p>
        </p:txBody>
      </p:sp>
      <p:sp>
        <p:nvSpPr>
          <p:cNvPr id="3" name="TextBox 2"/>
          <p:cNvSpPr txBox="1"/>
          <p:nvPr/>
        </p:nvSpPr>
        <p:spPr>
          <a:xfrm>
            <a:off x="1726279" y="2440106"/>
            <a:ext cx="5926160" cy="584776"/>
          </a:xfrm>
          <a:prstGeom prst="rect">
            <a:avLst/>
          </a:prstGeom>
          <a:noFill/>
        </p:spPr>
        <p:txBody>
          <a:bodyPr wrap="square" rtlCol="0">
            <a:spAutoFit/>
          </a:bodyPr>
          <a:lstStyle/>
          <a:p>
            <a:pPr algn="ctr"/>
            <a:r>
              <a:rPr lang="en-US" sz="3200" dirty="0" smtClean="0"/>
              <a:t>COMING  SOON</a:t>
            </a:r>
            <a:endParaRPr lang="en-US" sz="3200" dirty="0"/>
          </a:p>
        </p:txBody>
      </p:sp>
      <p:pic>
        <p:nvPicPr>
          <p:cNvPr id="4" name="Picture 3" descr="AA02127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208" y="3708330"/>
            <a:ext cx="4456884" cy="2485235"/>
          </a:xfrm>
          <a:prstGeom prst="rect">
            <a:avLst/>
          </a:prstGeom>
        </p:spPr>
      </p:pic>
      <p:pic>
        <p:nvPicPr>
          <p:cNvPr id="5" name="Picture 4" descr="AA02307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223" y="3708330"/>
            <a:ext cx="1880084" cy="1698318"/>
          </a:xfrm>
          <a:prstGeom prst="rect">
            <a:avLst/>
          </a:prstGeom>
        </p:spPr>
      </p:pic>
    </p:spTree>
    <p:extLst>
      <p:ext uri="{BB962C8B-B14F-4D97-AF65-F5344CB8AC3E}">
        <p14:creationId xmlns:p14="http://schemas.microsoft.com/office/powerpoint/2010/main" val="8084908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0225" y="580157"/>
            <a:ext cx="8229600" cy="878076"/>
          </a:xfrm>
        </p:spPr>
        <p:txBody>
          <a:bodyPr>
            <a:normAutofit fontScale="90000"/>
          </a:bodyPr>
          <a:lstStyle/>
          <a:p>
            <a:pPr lvl="0"/>
            <a:r>
              <a:rPr lang="en-US" dirty="0" smtClean="0"/>
              <a:t>FOYER  ACCENT  WALL  </a:t>
            </a:r>
            <a:r>
              <a:rPr lang="en-US" dirty="0"/>
              <a:t>PAINTED</a:t>
            </a:r>
            <a:br>
              <a:rPr lang="en-US" dirty="0"/>
            </a:br>
            <a:r>
              <a:rPr lang="en-US" dirty="0"/>
              <a:t/>
            </a:r>
            <a:br>
              <a:rPr lang="en-US" dirty="0"/>
            </a:br>
            <a:endParaRPr lang="en-US" dirty="0"/>
          </a:p>
        </p:txBody>
      </p:sp>
      <p:pic>
        <p:nvPicPr>
          <p:cNvPr id="2" name="Content Placeholder 1" descr="IMG_1661.jp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8020" b="8020"/>
          <a:stretch/>
        </p:blipFill>
        <p:spPr>
          <a:xfrm>
            <a:off x="530225" y="2302933"/>
            <a:ext cx="3582988" cy="3390900"/>
          </a:xfrm>
        </p:spPr>
      </p:pic>
      <p:pic>
        <p:nvPicPr>
          <p:cNvPr id="3" name="Content Placeholder 2" descr="IMG_1671.jpg"/>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b="-16"/>
          <a:stretch/>
        </p:blipFill>
        <p:spPr>
          <a:xfrm>
            <a:off x="4906963" y="2303463"/>
            <a:ext cx="3660775" cy="3390900"/>
          </a:xfrm>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04384864"/>
              </p:ext>
            </p:extLst>
          </p:nvPr>
        </p:nvGraphicFramePr>
        <p:xfrm>
          <a:off x="530225" y="2302933"/>
          <a:ext cx="3584575" cy="3403600"/>
        </p:xfrm>
        <a:graphic>
          <a:graphicData uri="http://schemas.openxmlformats.org/drawingml/2006/table">
            <a:tbl>
              <a:tblPr/>
              <a:tblGrid>
                <a:gridCol w="3584575"/>
              </a:tblGrid>
              <a:tr h="3403600">
                <a:tc>
                  <a:txBody>
                    <a:bodyPr/>
                    <a:lstStyle/>
                    <a:p>
                      <a:endParaRPr lang="en-US" dirty="0"/>
                    </a:p>
                  </a:txBody>
                  <a:tcPr>
                    <a:lnL w="57150" cmpd="sng">
                      <a:solidFill>
                        <a:srgbClr val="FFFFFF"/>
                      </a:solidFill>
                      <a:prstDash val="solid"/>
                    </a:lnL>
                    <a:lnR w="57150" cmpd="sng">
                      <a:solidFill>
                        <a:srgbClr val="FFFFFF"/>
                      </a:solidFill>
                      <a:prstDash val="solid"/>
                    </a:lnR>
                    <a:lnT w="57150" cmpd="sng">
                      <a:solidFill>
                        <a:srgbClr val="FFFFFF"/>
                      </a:solidFill>
                      <a:prstDash val="solid"/>
                    </a:lnT>
                    <a:lnB w="57150" cmpd="sng">
                      <a:solidFill>
                        <a:srgbClr val="FFFFFF"/>
                      </a:solidFill>
                      <a:prstDash val="soli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24578189"/>
              </p:ext>
            </p:extLst>
          </p:nvPr>
        </p:nvGraphicFramePr>
        <p:xfrm>
          <a:off x="4906963" y="2303463"/>
          <a:ext cx="3712104" cy="3436937"/>
        </p:xfrm>
        <a:graphic>
          <a:graphicData uri="http://schemas.openxmlformats.org/drawingml/2006/table">
            <a:tbl>
              <a:tblPr/>
              <a:tblGrid>
                <a:gridCol w="3712104"/>
              </a:tblGrid>
              <a:tr h="3436937">
                <a:tc>
                  <a:txBody>
                    <a:bodyPr/>
                    <a:lstStyle/>
                    <a:p>
                      <a:endParaRPr lang="en-US" dirty="0"/>
                    </a:p>
                  </a:txBody>
                  <a:tcPr>
                    <a:lnL w="57150" cmpd="sng">
                      <a:solidFill>
                        <a:srgbClr val="FFFFFF"/>
                      </a:solidFill>
                      <a:prstDash val="solid"/>
                    </a:lnL>
                    <a:lnR w="57150" cmpd="sng">
                      <a:solidFill>
                        <a:srgbClr val="FFFFFF"/>
                      </a:solidFill>
                      <a:prstDash val="solid"/>
                    </a:lnR>
                    <a:lnT w="57150" cmpd="sng">
                      <a:solidFill>
                        <a:srgbClr val="FFFFFF"/>
                      </a:solidFill>
                      <a:prstDash val="solid"/>
                    </a:lnT>
                    <a:lnB w="57150" cmpd="sng">
                      <a:solidFill>
                        <a:srgbClr val="FFFFFF"/>
                      </a:solidFill>
                      <a:prstDash val="solid"/>
                    </a:lnB>
                  </a:tcPr>
                </a:tc>
              </a:tr>
            </a:tbl>
          </a:graphicData>
        </a:graphic>
      </p:graphicFrame>
    </p:spTree>
    <p:extLst>
      <p:ext uri="{BB962C8B-B14F-4D97-AF65-F5344CB8AC3E}">
        <p14:creationId xmlns:p14="http://schemas.microsoft.com/office/powerpoint/2010/main" val="46795354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0225" y="439037"/>
            <a:ext cx="8229600" cy="878076"/>
          </a:xfrm>
        </p:spPr>
        <p:txBody>
          <a:bodyPr>
            <a:normAutofit fontScale="90000"/>
          </a:bodyPr>
          <a:lstStyle/>
          <a:p>
            <a:pPr lvl="0"/>
            <a:r>
              <a:rPr lang="en-US" dirty="0" smtClean="0"/>
              <a:t>FOYER  BASEBOARD  </a:t>
            </a:r>
            <a:r>
              <a:rPr lang="en-US" dirty="0"/>
              <a:t>PAINTED</a:t>
            </a:r>
            <a:br>
              <a:rPr lang="en-US" dirty="0"/>
            </a:br>
            <a:r>
              <a:rPr lang="en-US" dirty="0"/>
              <a:t/>
            </a:r>
            <a:br>
              <a:rPr lang="en-US" dirty="0"/>
            </a:br>
            <a:endParaRPr lang="en-US"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13" name="Content Placeholder 12" descr="IMG_4236.jpe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11641" r="11641"/>
          <a:stretch>
            <a:fillRect/>
          </a:stretch>
        </p:blipFill>
        <p:spPr/>
      </p:pic>
      <p:pic>
        <p:nvPicPr>
          <p:cNvPr id="12" name="Content Placeholder 11" descr="IMG_4233.jpe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11656" r="11656"/>
          <a:stretch>
            <a:fillRect/>
          </a:stretch>
        </p:blipFill>
        <p:spPr/>
      </p:pic>
      <p:graphicFrame>
        <p:nvGraphicFramePr>
          <p:cNvPr id="2" name="Table 1"/>
          <p:cNvGraphicFramePr>
            <a:graphicFrameLocks noGrp="1"/>
          </p:cNvGraphicFramePr>
          <p:nvPr/>
        </p:nvGraphicFramePr>
        <p:xfrm>
          <a:off x="440267" y="2184400"/>
          <a:ext cx="4030133" cy="3928533"/>
        </p:xfrm>
        <a:graphic>
          <a:graphicData uri="http://schemas.openxmlformats.org/drawingml/2006/table">
            <a:tbl>
              <a:tblPr/>
              <a:tblGrid>
                <a:gridCol w="4030133"/>
              </a:tblGrid>
              <a:tr h="3928533">
                <a:tc>
                  <a:txBody>
                    <a:bodyPr/>
                    <a:lstStyle/>
                    <a:p>
                      <a:endParaRPr lang="en-US" dirty="0"/>
                    </a:p>
                  </a:txBody>
                  <a:tcPr>
                    <a:lnL w="57150" cmpd="sng">
                      <a:solidFill>
                        <a:srgbClr val="FFFFFF"/>
                      </a:solidFill>
                      <a:prstDash val="solid"/>
                    </a:lnL>
                    <a:lnR w="57150" cmpd="sng">
                      <a:solidFill>
                        <a:srgbClr val="FFFFFF"/>
                      </a:solidFill>
                      <a:prstDash val="solid"/>
                    </a:lnR>
                    <a:lnT w="57150" cmpd="sng">
                      <a:solidFill>
                        <a:srgbClr val="FFFFFF"/>
                      </a:solidFill>
                      <a:prstDash val="solid"/>
                    </a:lnT>
                    <a:lnB w="57150" cmpd="sng">
                      <a:solidFill>
                        <a:srgbClr val="FFFFFF"/>
                      </a:solidFill>
                      <a:prstDash val="solid"/>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257043690"/>
              </p:ext>
            </p:extLst>
          </p:nvPr>
        </p:nvGraphicFramePr>
        <p:xfrm>
          <a:off x="4645024" y="2184399"/>
          <a:ext cx="4041775" cy="3928533"/>
        </p:xfrm>
        <a:graphic>
          <a:graphicData uri="http://schemas.openxmlformats.org/drawingml/2006/table">
            <a:tbl>
              <a:tblPr/>
              <a:tblGrid>
                <a:gridCol w="4041775"/>
              </a:tblGrid>
              <a:tr h="3928533">
                <a:tc>
                  <a:txBody>
                    <a:bodyPr/>
                    <a:lstStyle/>
                    <a:p>
                      <a:endParaRPr lang="en-US" dirty="0"/>
                    </a:p>
                  </a:txBody>
                  <a:tcPr>
                    <a:lnL w="57150" cmpd="sng">
                      <a:solidFill>
                        <a:srgbClr val="FFFFFF"/>
                      </a:solidFill>
                      <a:prstDash val="solid"/>
                    </a:lnL>
                    <a:lnR w="57150" cmpd="sng">
                      <a:solidFill>
                        <a:srgbClr val="FFFFFF"/>
                      </a:solidFill>
                      <a:prstDash val="solid"/>
                    </a:lnR>
                    <a:lnT w="57150" cmpd="sng">
                      <a:solidFill>
                        <a:srgbClr val="FFFFFF"/>
                      </a:solidFill>
                      <a:prstDash val="solid"/>
                    </a:lnT>
                    <a:lnB w="57150" cmpd="sng">
                      <a:solidFill>
                        <a:srgbClr val="FFFFFF"/>
                      </a:solidFill>
                      <a:prstDash val="solid"/>
                    </a:lnB>
                  </a:tcPr>
                </a:tc>
              </a:tr>
            </a:tbl>
          </a:graphicData>
        </a:graphic>
      </p:graphicFrame>
    </p:spTree>
    <p:extLst>
      <p:ext uri="{BB962C8B-B14F-4D97-AF65-F5344CB8AC3E}">
        <p14:creationId xmlns:p14="http://schemas.microsoft.com/office/powerpoint/2010/main" val="22318683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1535114"/>
          </a:xfrm>
        </p:spPr>
        <p:txBody>
          <a:bodyPr>
            <a:normAutofit fontScale="90000"/>
          </a:bodyPr>
          <a:lstStyle/>
          <a:p>
            <a:r>
              <a:rPr lang="en-US" dirty="0" smtClean="0"/>
              <a:t> FELLOWSHIP HALL</a:t>
            </a:r>
            <a:br>
              <a:rPr lang="en-US" dirty="0" smtClean="0"/>
            </a:br>
            <a:r>
              <a:rPr lang="en-US" dirty="0"/>
              <a:t> </a:t>
            </a:r>
            <a:r>
              <a:rPr lang="en-US" dirty="0" smtClean="0"/>
              <a:t> HEATING SYSTEM</a:t>
            </a:r>
            <a:endParaRPr lang="en-US" dirty="0"/>
          </a:p>
        </p:txBody>
      </p:sp>
      <p:sp>
        <p:nvSpPr>
          <p:cNvPr id="5" name="Text Placeholder 4"/>
          <p:cNvSpPr>
            <a:spLocks noGrp="1"/>
          </p:cNvSpPr>
          <p:nvPr>
            <p:ph type="body" idx="1"/>
          </p:nvPr>
        </p:nvSpPr>
        <p:spPr>
          <a:xfrm>
            <a:off x="575732" y="1413811"/>
            <a:ext cx="8111067" cy="1007658"/>
          </a:xfrm>
        </p:spPr>
        <p:txBody>
          <a:bodyPr>
            <a:normAutofit/>
          </a:bodyPr>
          <a:lstStyle/>
          <a:p>
            <a:pPr algn="ctr"/>
            <a:r>
              <a:rPr lang="en-US" sz="3300" dirty="0" smtClean="0"/>
              <a:t>OLD  FURNACE  GAVE  OUT </a:t>
            </a:r>
            <a:r>
              <a:rPr lang="en-US" dirty="0" smtClean="0"/>
              <a:t>	</a:t>
            </a:r>
            <a:endParaRPr lang="en-US" dirty="0"/>
          </a:p>
        </p:txBody>
      </p:sp>
      <p:pic>
        <p:nvPicPr>
          <p:cNvPr id="2" name="Content Placeholder 1" descr="IMG_0092.jp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2545261" y="2456206"/>
            <a:ext cx="4197116" cy="4130856"/>
          </a:xfrm>
          <a:ln w="57150" cmpd="sng">
            <a:solidFill>
              <a:schemeClr val="tx1"/>
            </a:solidFill>
          </a:ln>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500725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0225" y="439037"/>
            <a:ext cx="8229600" cy="878076"/>
          </a:xfrm>
        </p:spPr>
        <p:txBody>
          <a:bodyPr>
            <a:normAutofit fontScale="90000"/>
          </a:bodyPr>
          <a:lstStyle/>
          <a:p>
            <a:pPr lvl="0"/>
            <a:r>
              <a:rPr lang="en-US" dirty="0" smtClean="0"/>
              <a:t>FRESH  NEW  LOOK</a:t>
            </a:r>
            <a:r>
              <a:rPr lang="en-US" dirty="0"/>
              <a:t/>
            </a:r>
            <a:br>
              <a:rPr lang="en-US" dirty="0"/>
            </a:br>
            <a:r>
              <a:rPr lang="en-US" dirty="0"/>
              <a:t/>
            </a:r>
            <a:br>
              <a:rPr lang="en-US" dirty="0"/>
            </a:br>
            <a:endParaRPr lang="en-US"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6" name="Content Placeholder 5" descr="IMG_3323.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21242" r="21242"/>
          <a:stretch>
            <a:fillRect/>
          </a:stretch>
        </p:blipFill>
        <p:spPr>
          <a:xfrm>
            <a:off x="4833156" y="2190555"/>
            <a:ext cx="4041775" cy="3951288"/>
          </a:xfrm>
        </p:spPr>
      </p:pic>
      <p:pic>
        <p:nvPicPr>
          <p:cNvPr id="11" name="Content Placeholder 10" descr="IMG_3320.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21244" r="21244"/>
          <a:stretch>
            <a:fillRect/>
          </a:stretch>
        </p:blipFill>
        <p:spPr>
          <a:xfrm>
            <a:off x="279400" y="2174875"/>
            <a:ext cx="4040188" cy="3951288"/>
          </a:xfrm>
        </p:spPr>
      </p:pic>
      <p:graphicFrame>
        <p:nvGraphicFramePr>
          <p:cNvPr id="2" name="Table 1"/>
          <p:cNvGraphicFramePr>
            <a:graphicFrameLocks noGrp="1"/>
          </p:cNvGraphicFramePr>
          <p:nvPr/>
        </p:nvGraphicFramePr>
        <p:xfrm>
          <a:off x="254000" y="2235200"/>
          <a:ext cx="4064000" cy="3877733"/>
        </p:xfrm>
        <a:graphic>
          <a:graphicData uri="http://schemas.openxmlformats.org/drawingml/2006/table">
            <a:tbl>
              <a:tblPr/>
              <a:tblGrid>
                <a:gridCol w="4064000"/>
              </a:tblGrid>
              <a:tr h="3877733">
                <a:tc>
                  <a:txBody>
                    <a:bodyPr/>
                    <a:lstStyle/>
                    <a:p>
                      <a:endParaRPr lang="en-US" dirty="0"/>
                    </a:p>
                  </a:txBody>
                  <a:tcPr>
                    <a:lnL w="57150" cmpd="sng">
                      <a:solidFill>
                        <a:srgbClr val="FFFFFF"/>
                      </a:solidFill>
                      <a:prstDash val="solid"/>
                    </a:lnL>
                    <a:lnR w="57150" cmpd="sng">
                      <a:solidFill>
                        <a:srgbClr val="FFFFFF"/>
                      </a:solidFill>
                      <a:prstDash val="solid"/>
                    </a:lnR>
                    <a:lnT w="57150" cmpd="sng">
                      <a:solidFill>
                        <a:srgbClr val="FFFFFF"/>
                      </a:solidFill>
                      <a:prstDash val="solid"/>
                    </a:lnT>
                    <a:lnB w="57150" cmpd="sng">
                      <a:solidFill>
                        <a:srgbClr val="FFFFFF"/>
                      </a:solidFill>
                      <a:prstDash val="solid"/>
                    </a:lnB>
                  </a:tcPr>
                </a:tc>
              </a:tr>
            </a:tbl>
          </a:graphicData>
        </a:graphic>
      </p:graphicFrame>
      <p:graphicFrame>
        <p:nvGraphicFramePr>
          <p:cNvPr id="3" name="Table 2"/>
          <p:cNvGraphicFramePr>
            <a:graphicFrameLocks noGrp="1"/>
          </p:cNvGraphicFramePr>
          <p:nvPr/>
        </p:nvGraphicFramePr>
        <p:xfrm>
          <a:off x="4842933" y="2150533"/>
          <a:ext cx="4013200" cy="4013200"/>
        </p:xfrm>
        <a:graphic>
          <a:graphicData uri="http://schemas.openxmlformats.org/drawingml/2006/table">
            <a:tbl>
              <a:tblPr/>
              <a:tblGrid>
                <a:gridCol w="4013200"/>
              </a:tblGrid>
              <a:tr h="4013200">
                <a:tc>
                  <a:txBody>
                    <a:bodyPr/>
                    <a:lstStyle/>
                    <a:p>
                      <a:endParaRPr lang="en-US" dirty="0"/>
                    </a:p>
                  </a:txBody>
                  <a:tcPr>
                    <a:lnL w="57150" cmpd="sng">
                      <a:solidFill>
                        <a:srgbClr val="FFFFFF"/>
                      </a:solidFill>
                      <a:prstDash val="solid"/>
                    </a:lnL>
                    <a:lnR w="57150" cmpd="sng">
                      <a:solidFill>
                        <a:srgbClr val="FFFFFF"/>
                      </a:solidFill>
                      <a:prstDash val="solid"/>
                    </a:lnR>
                    <a:lnT w="57150" cmpd="sng">
                      <a:solidFill>
                        <a:srgbClr val="FFFFFF"/>
                      </a:solidFill>
                      <a:prstDash val="solid"/>
                    </a:lnT>
                    <a:lnB w="57150" cmpd="sng">
                      <a:solidFill>
                        <a:srgbClr val="FFFFFF"/>
                      </a:solidFill>
                      <a:prstDash val="solid"/>
                    </a:lnB>
                  </a:tcPr>
                </a:tc>
              </a:tr>
            </a:tbl>
          </a:graphicData>
        </a:graphic>
      </p:graphicFrame>
    </p:spTree>
    <p:extLst>
      <p:ext uri="{BB962C8B-B14F-4D97-AF65-F5344CB8AC3E}">
        <p14:creationId xmlns:p14="http://schemas.microsoft.com/office/powerpoint/2010/main" val="307483794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39037"/>
            <a:ext cx="8229600" cy="939276"/>
          </a:xfrm>
        </p:spPr>
        <p:txBody>
          <a:bodyPr>
            <a:normAutofit/>
          </a:bodyPr>
          <a:lstStyle/>
          <a:p>
            <a:r>
              <a:rPr lang="en-US" dirty="0" smtClean="0"/>
              <a:t>BATHROOM   UPDATE</a:t>
            </a:r>
            <a:endParaRPr lang="en-US" dirty="0"/>
          </a:p>
        </p:txBody>
      </p:sp>
      <p:sp>
        <p:nvSpPr>
          <p:cNvPr id="5" name="Text Placeholder 4"/>
          <p:cNvSpPr>
            <a:spLocks noGrp="1"/>
          </p:cNvSpPr>
          <p:nvPr>
            <p:ph type="body" idx="1"/>
          </p:nvPr>
        </p:nvSpPr>
        <p:spPr>
          <a:xfrm>
            <a:off x="338667" y="1224671"/>
            <a:ext cx="8348133" cy="877888"/>
          </a:xfrm>
        </p:spPr>
        <p:txBody>
          <a:bodyPr/>
          <a:lstStyle/>
          <a:p>
            <a:pPr algn="ctr"/>
            <a:r>
              <a:rPr lang="en-US" sz="2800" dirty="0" smtClean="0"/>
              <a:t>BEFORE</a:t>
            </a:r>
            <a:r>
              <a:rPr lang="en-US" dirty="0" smtClean="0"/>
              <a:t>	</a:t>
            </a:r>
            <a:endParaRPr lang="en-US" dirty="0"/>
          </a:p>
        </p:txBody>
      </p:sp>
      <p:pic>
        <p:nvPicPr>
          <p:cNvPr id="2" name="Content Placeholder 1" descr="IMG_4222.jpe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169" r="-389" b="1012"/>
          <a:stretch/>
        </p:blipFill>
        <p:spPr>
          <a:xfrm rot="5400000">
            <a:off x="332398" y="2194706"/>
            <a:ext cx="3898874" cy="3886341"/>
          </a:xfrm>
        </p:spPr>
      </p:pic>
      <p:pic>
        <p:nvPicPr>
          <p:cNvPr id="3" name="Content Placeholder 2" descr="IMG_4221.jpeg"/>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b="8139"/>
          <a:stretch/>
        </p:blipFill>
        <p:spPr>
          <a:xfrm rot="5400000">
            <a:off x="4786757" y="2175294"/>
            <a:ext cx="3900461" cy="3923577"/>
          </a:xfrm>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71978374"/>
              </p:ext>
            </p:extLst>
          </p:nvPr>
        </p:nvGraphicFramePr>
        <p:xfrm>
          <a:off x="4775199" y="2150534"/>
          <a:ext cx="3945468" cy="3979334"/>
        </p:xfrm>
        <a:graphic>
          <a:graphicData uri="http://schemas.openxmlformats.org/drawingml/2006/table">
            <a:tbl>
              <a:tblPr/>
              <a:tblGrid>
                <a:gridCol w="3945468"/>
              </a:tblGrid>
              <a:tr h="3979334">
                <a:tc>
                  <a:txBody>
                    <a:bodyPr/>
                    <a:lstStyle/>
                    <a:p>
                      <a:endParaRPr lang="en-US" dirty="0"/>
                    </a:p>
                  </a:txBody>
                  <a:tcPr>
                    <a:lnL w="57150" cmpd="sng">
                      <a:solidFill>
                        <a:srgbClr val="FFFFFF"/>
                      </a:solidFill>
                      <a:prstDash val="solid"/>
                    </a:lnL>
                    <a:lnR w="57150" cmpd="sng">
                      <a:solidFill>
                        <a:srgbClr val="FFFFFF"/>
                      </a:solidFill>
                      <a:prstDash val="solid"/>
                    </a:lnR>
                    <a:lnT w="57150" cmpd="sng">
                      <a:solidFill>
                        <a:srgbClr val="FFFFFF"/>
                      </a:solidFill>
                      <a:prstDash val="solid"/>
                    </a:lnT>
                    <a:lnB w="57150" cmpd="sng">
                      <a:solidFill>
                        <a:srgbClr val="FFFFFF"/>
                      </a:solidFill>
                      <a:prstDash val="soli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103985728"/>
              </p:ext>
            </p:extLst>
          </p:nvPr>
        </p:nvGraphicFramePr>
        <p:xfrm>
          <a:off x="321733" y="2186852"/>
          <a:ext cx="3894667" cy="3943015"/>
        </p:xfrm>
        <a:graphic>
          <a:graphicData uri="http://schemas.openxmlformats.org/drawingml/2006/table">
            <a:tbl>
              <a:tblPr/>
              <a:tblGrid>
                <a:gridCol w="3894667"/>
              </a:tblGrid>
              <a:tr h="3943015">
                <a:tc>
                  <a:txBody>
                    <a:bodyPr/>
                    <a:lstStyle/>
                    <a:p>
                      <a:endParaRPr lang="en-US" dirty="0"/>
                    </a:p>
                  </a:txBody>
                  <a:tcPr>
                    <a:lnL w="57150" cmpd="sng">
                      <a:solidFill>
                        <a:srgbClr val="FFFFFF"/>
                      </a:solidFill>
                      <a:prstDash val="solid"/>
                    </a:lnL>
                    <a:lnR w="57150" cmpd="sng">
                      <a:solidFill>
                        <a:srgbClr val="FFFFFF"/>
                      </a:solidFill>
                      <a:prstDash val="solid"/>
                    </a:lnR>
                    <a:lnT w="57150" cmpd="sng">
                      <a:solidFill>
                        <a:srgbClr val="FFFFFF"/>
                      </a:solidFill>
                      <a:prstDash val="solid"/>
                    </a:lnT>
                    <a:lnB w="57150" cmpd="sng">
                      <a:solidFill>
                        <a:srgbClr val="FFFFFF"/>
                      </a:solidFill>
                      <a:prstDash val="solid"/>
                    </a:lnB>
                  </a:tcPr>
                </a:tc>
              </a:tr>
            </a:tbl>
          </a:graphicData>
        </a:graphic>
      </p:graphicFrame>
    </p:spTree>
    <p:extLst>
      <p:ext uri="{BB962C8B-B14F-4D97-AF65-F5344CB8AC3E}">
        <p14:creationId xmlns:p14="http://schemas.microsoft.com/office/powerpoint/2010/main" val="39896475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3359"/>
            <a:ext cx="8229600" cy="1535114"/>
          </a:xfrm>
        </p:spPr>
        <p:txBody>
          <a:bodyPr>
            <a:normAutofit/>
          </a:bodyPr>
          <a:lstStyle/>
          <a:p>
            <a:r>
              <a:rPr lang="en-US" dirty="0" smtClean="0"/>
              <a:t>BATHROOM   UPDATE </a:t>
            </a:r>
            <a:endParaRPr lang="en-US" dirty="0"/>
          </a:p>
        </p:txBody>
      </p:sp>
      <p:sp>
        <p:nvSpPr>
          <p:cNvPr id="5" name="Text Placeholder 4"/>
          <p:cNvSpPr>
            <a:spLocks noGrp="1"/>
          </p:cNvSpPr>
          <p:nvPr>
            <p:ph type="body" idx="1"/>
          </p:nvPr>
        </p:nvSpPr>
        <p:spPr>
          <a:xfrm>
            <a:off x="457200" y="1236136"/>
            <a:ext cx="8229600" cy="1049866"/>
          </a:xfrm>
        </p:spPr>
        <p:txBody>
          <a:bodyPr/>
          <a:lstStyle/>
          <a:p>
            <a:pPr algn="ctr"/>
            <a:r>
              <a:rPr lang="en-US" sz="2800" dirty="0" smtClean="0"/>
              <a:t>AFTER</a:t>
            </a:r>
            <a:r>
              <a:rPr lang="en-US" dirty="0" smtClean="0"/>
              <a:t>	</a:t>
            </a:r>
            <a:endParaRPr lang="en-US"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2" name="Picture 1" descr="IMG_1707.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3392" y="2159195"/>
            <a:ext cx="4040188" cy="4425740"/>
          </a:xfrm>
          <a:prstGeom prst="rect">
            <a:avLst/>
          </a:prstGeom>
          <a:ln w="57150" cmpd="sng">
            <a:solidFill>
              <a:schemeClr val="tx1"/>
            </a:solidFill>
          </a:ln>
        </p:spPr>
      </p:pic>
      <p:pic>
        <p:nvPicPr>
          <p:cNvPr id="3" name="Picture 2" descr="71763769570__D95D8745-A46D-42DA-9BAE-E9409CE91A2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7033" y="2396910"/>
            <a:ext cx="4425739" cy="3981678"/>
          </a:xfrm>
          <a:prstGeom prst="rect">
            <a:avLst/>
          </a:prstGeom>
          <a:ln w="57150" cmpd="sng">
            <a:solidFill>
              <a:srgbClr val="FFFFFF"/>
            </a:solidFill>
          </a:ln>
        </p:spPr>
      </p:pic>
    </p:spTree>
    <p:extLst>
      <p:ext uri="{BB962C8B-B14F-4D97-AF65-F5344CB8AC3E}">
        <p14:creationId xmlns:p14="http://schemas.microsoft.com/office/powerpoint/2010/main" val="155473443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3359"/>
            <a:ext cx="8229600" cy="1535114"/>
          </a:xfrm>
        </p:spPr>
        <p:txBody>
          <a:bodyPr>
            <a:normAutofit/>
          </a:bodyPr>
          <a:lstStyle/>
          <a:p>
            <a:r>
              <a:rPr lang="en-US" dirty="0" smtClean="0"/>
              <a:t>BATHROOM   UPDATE </a:t>
            </a:r>
            <a:endParaRPr lang="en-US" dirty="0"/>
          </a:p>
        </p:txBody>
      </p:sp>
      <p:sp>
        <p:nvSpPr>
          <p:cNvPr id="5" name="Text Placeholder 4"/>
          <p:cNvSpPr>
            <a:spLocks noGrp="1"/>
          </p:cNvSpPr>
          <p:nvPr>
            <p:ph type="body" idx="1"/>
          </p:nvPr>
        </p:nvSpPr>
        <p:spPr>
          <a:xfrm>
            <a:off x="457200" y="1236136"/>
            <a:ext cx="8229600" cy="1049866"/>
          </a:xfrm>
        </p:spPr>
        <p:txBody>
          <a:bodyPr/>
          <a:lstStyle/>
          <a:p>
            <a:pPr algn="ctr"/>
            <a:r>
              <a:rPr lang="en-US" sz="2800" dirty="0" smtClean="0"/>
              <a:t>AFTER</a:t>
            </a:r>
            <a:r>
              <a:rPr lang="en-US" dirty="0" smtClean="0"/>
              <a:t>	</a:t>
            </a:r>
            <a:endParaRPr lang="en-US"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2" name="Picture 1" descr="IMG_1707.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3392" y="2159195"/>
            <a:ext cx="4040188" cy="4425740"/>
          </a:xfrm>
          <a:prstGeom prst="rect">
            <a:avLst/>
          </a:prstGeom>
          <a:ln w="57150" cmpd="sng">
            <a:solidFill>
              <a:schemeClr val="tx1"/>
            </a:solidFill>
          </a:ln>
        </p:spPr>
      </p:pic>
      <p:pic>
        <p:nvPicPr>
          <p:cNvPr id="3" name="Picture 2" descr="71763769570__D95D8745-A46D-42DA-9BAE-E9409CE91A2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7033" y="2396910"/>
            <a:ext cx="4425739" cy="3981678"/>
          </a:xfrm>
          <a:prstGeom prst="rect">
            <a:avLst/>
          </a:prstGeom>
          <a:ln w="57150" cmpd="sng">
            <a:solidFill>
              <a:srgbClr val="FFFFFF"/>
            </a:solidFill>
          </a:ln>
        </p:spPr>
      </p:pic>
    </p:spTree>
    <p:extLst>
      <p:ext uri="{BB962C8B-B14F-4D97-AF65-F5344CB8AC3E}">
        <p14:creationId xmlns:p14="http://schemas.microsoft.com/office/powerpoint/2010/main" val="25259477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MECHANICAL ROOM</a:t>
            </a:r>
          </a:p>
        </p:txBody>
      </p:sp>
      <p:sp>
        <p:nvSpPr>
          <p:cNvPr id="3" name="Text Placeholder 2"/>
          <p:cNvSpPr>
            <a:spLocks noGrp="1"/>
          </p:cNvSpPr>
          <p:nvPr>
            <p:ph type="body" idx="1"/>
          </p:nvPr>
        </p:nvSpPr>
        <p:spPr>
          <a:xfrm>
            <a:off x="1016003" y="1016000"/>
            <a:ext cx="6874933" cy="1235757"/>
          </a:xfrm>
        </p:spPr>
        <p:txBody>
          <a:bodyPr>
            <a:normAutofit lnSpcReduction="10000"/>
          </a:bodyPr>
          <a:lstStyle/>
          <a:p>
            <a:endParaRPr lang="en-US" dirty="0" smtClean="0"/>
          </a:p>
          <a:p>
            <a:pPr algn="ctr"/>
            <a:r>
              <a:rPr lang="en-US" sz="2800" dirty="0" smtClean="0"/>
              <a:t> NEW  ON-DEMAND   WATER   HEATER</a:t>
            </a:r>
            <a:endParaRPr lang="en-US" sz="2800" dirty="0"/>
          </a:p>
        </p:txBody>
      </p:sp>
      <p:pic>
        <p:nvPicPr>
          <p:cNvPr id="7" name="Content Placeholder 2" descr="IMG_9607.jpg"/>
          <p:cNvPicPr>
            <a:picLocks noGrp="1" noChangeAspect="1"/>
          </p:cNvPicPr>
          <p:nvPr/>
        </p:nvPicPr>
        <p:blipFill>
          <a:blip r:embed="rId3" cstate="print">
            <a:extLst>
              <a:ext uri="{28A0092B-C50C-407E-A947-70E740481C1C}">
                <a14:useLocalDpi xmlns:a14="http://schemas.microsoft.com/office/drawing/2010/main" val="0"/>
              </a:ext>
            </a:extLst>
          </a:blip>
          <a:srcRect t="8881" b="8881"/>
          <a:stretch>
            <a:fillRect/>
          </a:stretch>
        </p:blipFill>
        <p:spPr>
          <a:xfrm>
            <a:off x="2477294" y="2347354"/>
            <a:ext cx="4040188" cy="4022725"/>
          </a:xfrm>
          <a:prstGeom prst="rect">
            <a:avLst/>
          </a:prstGeom>
        </p:spPr>
      </p:pic>
      <p:graphicFrame>
        <p:nvGraphicFramePr>
          <p:cNvPr id="4" name="Table 3"/>
          <p:cNvGraphicFramePr>
            <a:graphicFrameLocks noGrp="1"/>
          </p:cNvGraphicFramePr>
          <p:nvPr/>
        </p:nvGraphicFramePr>
        <p:xfrm>
          <a:off x="2421467" y="2319867"/>
          <a:ext cx="4114800" cy="4114800"/>
        </p:xfrm>
        <a:graphic>
          <a:graphicData uri="http://schemas.openxmlformats.org/drawingml/2006/table">
            <a:tbl>
              <a:tblPr/>
              <a:tblGrid>
                <a:gridCol w="4114800"/>
              </a:tblGrid>
              <a:tr h="4114800">
                <a:tc>
                  <a:txBody>
                    <a:bodyPr/>
                    <a:lstStyle/>
                    <a:p>
                      <a:endParaRPr lang="en-US" dirty="0"/>
                    </a:p>
                  </a:txBody>
                  <a:tcPr>
                    <a:lnL w="57150" cmpd="sng">
                      <a:solidFill>
                        <a:srgbClr val="FFFFFF"/>
                      </a:solidFill>
                      <a:prstDash val="solid"/>
                    </a:lnL>
                    <a:lnR w="57150" cmpd="sng">
                      <a:solidFill>
                        <a:srgbClr val="FFFFFF"/>
                      </a:solidFill>
                      <a:prstDash val="solid"/>
                    </a:lnR>
                    <a:lnT w="57150" cmpd="sng">
                      <a:solidFill>
                        <a:srgbClr val="FFFFFF"/>
                      </a:solidFill>
                      <a:prstDash val="solid"/>
                    </a:lnT>
                    <a:lnB w="57150" cmpd="sng">
                      <a:solidFill>
                        <a:srgbClr val="FFFFFF"/>
                      </a:solidFill>
                      <a:prstDash val="solid"/>
                    </a:lnB>
                  </a:tcPr>
                </a:tc>
              </a:tr>
            </a:tbl>
          </a:graphicData>
        </a:graphic>
      </p:graphicFrame>
    </p:spTree>
    <p:extLst>
      <p:ext uri="{BB962C8B-B14F-4D97-AF65-F5344CB8AC3E}">
        <p14:creationId xmlns:p14="http://schemas.microsoft.com/office/powerpoint/2010/main" val="345297242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ROOM</a:t>
            </a:r>
            <a:endParaRPr lang="en-US" dirty="0"/>
          </a:p>
        </p:txBody>
      </p:sp>
      <p:sp>
        <p:nvSpPr>
          <p:cNvPr id="3" name="Text Placeholder 2"/>
          <p:cNvSpPr>
            <a:spLocks noGrp="1"/>
          </p:cNvSpPr>
          <p:nvPr>
            <p:ph type="body" idx="1"/>
          </p:nvPr>
        </p:nvSpPr>
        <p:spPr>
          <a:xfrm>
            <a:off x="4402654" y="1570070"/>
            <a:ext cx="5048353" cy="639762"/>
          </a:xfrm>
        </p:spPr>
        <p:txBody>
          <a:bodyPr>
            <a:noAutofit/>
          </a:bodyPr>
          <a:lstStyle/>
          <a:p>
            <a:pPr algn="ctr"/>
            <a:r>
              <a:rPr lang="en-US" sz="2800" dirty="0" smtClean="0"/>
              <a:t>LOUVERED DOOR ADDED</a:t>
            </a:r>
            <a:endParaRPr lang="en-US" sz="2800" dirty="0"/>
          </a:p>
        </p:txBody>
      </p:sp>
      <p:pic>
        <p:nvPicPr>
          <p:cNvPr id="7" name="Content Placeholder 6" descr="IMG_9605.HEIC"/>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3351" r="20902" b="13351"/>
          <a:stretch/>
        </p:blipFill>
        <p:spPr>
          <a:xfrm>
            <a:off x="5238209" y="2430385"/>
            <a:ext cx="3229595" cy="3695777"/>
          </a:xfrm>
          <a:ln w="57150" cmpd="sng">
            <a:solidFill>
              <a:schemeClr val="tx1"/>
            </a:solidFill>
          </a:ln>
        </p:spPr>
      </p:pic>
      <p:sp>
        <p:nvSpPr>
          <p:cNvPr id="5" name="Text Placeholder 4"/>
          <p:cNvSpPr>
            <a:spLocks noGrp="1"/>
          </p:cNvSpPr>
          <p:nvPr>
            <p:ph type="body" sz="quarter" idx="3"/>
          </p:nvPr>
        </p:nvSpPr>
        <p:spPr>
          <a:xfrm>
            <a:off x="457200" y="1535113"/>
            <a:ext cx="4041775" cy="639762"/>
          </a:xfrm>
        </p:spPr>
        <p:txBody>
          <a:bodyPr>
            <a:noAutofit/>
          </a:bodyPr>
          <a:lstStyle/>
          <a:p>
            <a:pPr algn="ctr"/>
            <a:r>
              <a:rPr lang="en-US" sz="2800" dirty="0" smtClean="0"/>
              <a:t>HEAT VENTED OUT</a:t>
            </a:r>
            <a:endParaRPr lang="en-US" sz="2800" dirty="0"/>
          </a:p>
        </p:txBody>
      </p:sp>
      <p:pic>
        <p:nvPicPr>
          <p:cNvPr id="8" name="Content Placeholder 7" descr="IMG_9633.HEIC"/>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16785" t="-44" r="13175" b="24898"/>
          <a:stretch/>
        </p:blipFill>
        <p:spPr>
          <a:xfrm>
            <a:off x="438334" y="2430385"/>
            <a:ext cx="3982127" cy="3695776"/>
          </a:xfrm>
          <a:ln w="57150" cmpd="sng">
            <a:solidFill>
              <a:schemeClr val="tx1"/>
            </a:solidFill>
          </a:ln>
        </p:spPr>
      </p:pic>
    </p:spTree>
    <p:extLst>
      <p:ext uri="{BB962C8B-B14F-4D97-AF65-F5344CB8AC3E}">
        <p14:creationId xmlns:p14="http://schemas.microsoft.com/office/powerpoint/2010/main" val="38639944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ROOM</a:t>
            </a:r>
            <a:endParaRPr lang="en-US" dirty="0"/>
          </a:p>
        </p:txBody>
      </p:sp>
      <p:sp>
        <p:nvSpPr>
          <p:cNvPr id="3" name="Text Placeholder 2"/>
          <p:cNvSpPr>
            <a:spLocks noGrp="1"/>
          </p:cNvSpPr>
          <p:nvPr>
            <p:ph type="body" idx="1"/>
          </p:nvPr>
        </p:nvSpPr>
        <p:spPr>
          <a:xfrm>
            <a:off x="457200" y="1273403"/>
            <a:ext cx="8379836" cy="639762"/>
          </a:xfrm>
        </p:spPr>
        <p:txBody>
          <a:bodyPr>
            <a:noAutofit/>
          </a:bodyPr>
          <a:lstStyle/>
          <a:p>
            <a:pPr algn="ctr"/>
            <a:r>
              <a:rPr lang="en-US" sz="2400" dirty="0" smtClean="0"/>
              <a:t>BEFORE                                                        </a:t>
            </a:r>
            <a:r>
              <a:rPr lang="en-US" sz="2400" dirty="0"/>
              <a:t>PAINTED  </a:t>
            </a:r>
            <a:r>
              <a:rPr lang="en-US" sz="2400" dirty="0" smtClean="0"/>
              <a:t> &amp;   ORGANIZED</a:t>
            </a:r>
            <a:endParaRPr lang="en-US" sz="2400" dirty="0"/>
          </a:p>
        </p:txBody>
      </p:sp>
      <p:pic>
        <p:nvPicPr>
          <p:cNvPr id="9" name="Picture 8" descr="70016501303__3550A7EF-7B46-4B38-BC32-748FFCA1396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62197" y="2304943"/>
            <a:ext cx="4003179" cy="3841702"/>
          </a:xfrm>
          <a:prstGeom prst="rect">
            <a:avLst/>
          </a:prstGeom>
          <a:ln w="57150" cmpd="sng">
            <a:solidFill>
              <a:schemeClr val="tx1"/>
            </a:solidFill>
          </a:ln>
        </p:spPr>
      </p:pic>
      <p:pic>
        <p:nvPicPr>
          <p:cNvPr id="12" name="Picture 11" descr="IMG_960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024" y="2224203"/>
            <a:ext cx="3386988" cy="4003179"/>
          </a:xfrm>
          <a:prstGeom prst="rect">
            <a:avLst/>
          </a:prstGeom>
          <a:ln w="57150" cmpd="sng">
            <a:solidFill>
              <a:schemeClr val="tx1"/>
            </a:solidFill>
          </a:ln>
        </p:spPr>
      </p:pic>
    </p:spTree>
    <p:extLst>
      <p:ext uri="{BB962C8B-B14F-4D97-AF65-F5344CB8AC3E}">
        <p14:creationId xmlns:p14="http://schemas.microsoft.com/office/powerpoint/2010/main" val="3781489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MECHANICAL ROOM</a:t>
            </a:r>
            <a:endParaRPr lang="en-US" dirty="0"/>
          </a:p>
        </p:txBody>
      </p:sp>
      <p:sp>
        <p:nvSpPr>
          <p:cNvPr id="3" name="Text Placeholder 2"/>
          <p:cNvSpPr>
            <a:spLocks noGrp="1"/>
          </p:cNvSpPr>
          <p:nvPr>
            <p:ph type="body" idx="1"/>
          </p:nvPr>
        </p:nvSpPr>
        <p:spPr>
          <a:xfrm>
            <a:off x="457200" y="1273403"/>
            <a:ext cx="8379836" cy="639762"/>
          </a:xfrm>
        </p:spPr>
        <p:txBody>
          <a:bodyPr>
            <a:noAutofit/>
          </a:bodyPr>
          <a:lstStyle/>
          <a:p>
            <a:pPr algn="ctr"/>
            <a:r>
              <a:rPr lang="en-US" sz="2400" dirty="0" smtClean="0"/>
              <a:t>BEFORE                                                        </a:t>
            </a:r>
            <a:r>
              <a:rPr lang="en-US" sz="2400" dirty="0"/>
              <a:t>PAINTED  </a:t>
            </a:r>
            <a:r>
              <a:rPr lang="en-US" sz="2400" dirty="0" smtClean="0"/>
              <a:t> &amp;   ORGANIZED</a:t>
            </a:r>
            <a:endParaRPr lang="en-US" sz="2400" dirty="0"/>
          </a:p>
        </p:txBody>
      </p:sp>
      <p:pic>
        <p:nvPicPr>
          <p:cNvPr id="9" name="Picture 8" descr="70016501303__3550A7EF-7B46-4B38-BC32-748FFCA1396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62197" y="2304943"/>
            <a:ext cx="4003179" cy="3841702"/>
          </a:xfrm>
          <a:prstGeom prst="rect">
            <a:avLst/>
          </a:prstGeom>
          <a:ln w="57150" cmpd="sng">
            <a:solidFill>
              <a:schemeClr val="tx1"/>
            </a:solidFill>
          </a:ln>
        </p:spPr>
      </p:pic>
      <p:pic>
        <p:nvPicPr>
          <p:cNvPr id="12" name="Picture 11" descr="IMG_960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024" y="2224203"/>
            <a:ext cx="3386988" cy="4003179"/>
          </a:xfrm>
          <a:prstGeom prst="rect">
            <a:avLst/>
          </a:prstGeom>
          <a:ln w="57150" cmpd="sng">
            <a:solidFill>
              <a:schemeClr val="tx1"/>
            </a:solidFill>
          </a:ln>
        </p:spPr>
      </p:pic>
    </p:spTree>
    <p:extLst>
      <p:ext uri="{BB962C8B-B14F-4D97-AF65-F5344CB8AC3E}">
        <p14:creationId xmlns:p14="http://schemas.microsoft.com/office/powerpoint/2010/main" val="17312168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18883"/>
            <a:ext cx="8229600" cy="893756"/>
          </a:xfrm>
        </p:spPr>
        <p:txBody>
          <a:bodyPr>
            <a:normAutofit/>
          </a:bodyPr>
          <a:lstStyle/>
          <a:p>
            <a:r>
              <a:rPr lang="en-US" dirty="0"/>
              <a:t> SANCTUARY ROOF </a:t>
            </a:r>
          </a:p>
        </p:txBody>
      </p:sp>
      <p:sp>
        <p:nvSpPr>
          <p:cNvPr id="5" name="Text Placeholder 4"/>
          <p:cNvSpPr>
            <a:spLocks noGrp="1"/>
          </p:cNvSpPr>
          <p:nvPr>
            <p:ph type="body" idx="1"/>
          </p:nvPr>
        </p:nvSpPr>
        <p:spPr>
          <a:xfrm>
            <a:off x="457200" y="1332795"/>
            <a:ext cx="8229600" cy="1139472"/>
          </a:xfrm>
        </p:spPr>
        <p:txBody>
          <a:bodyPr/>
          <a:lstStyle/>
          <a:p>
            <a:pPr algn="ctr"/>
            <a:r>
              <a:rPr lang="en-US" sz="2800" dirty="0" smtClean="0"/>
              <a:t>OFF  WITH  THE  OLD</a:t>
            </a:r>
            <a:r>
              <a:rPr lang="en-US" dirty="0" smtClean="0"/>
              <a:t>	</a:t>
            </a:r>
            <a:endParaRPr lang="en-US" dirty="0"/>
          </a:p>
        </p:txBody>
      </p:sp>
      <p:pic>
        <p:nvPicPr>
          <p:cNvPr id="2" name="Content Placeholder 1" descr="Resized_20230803_110835-3.jpe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8919" b="19512"/>
          <a:stretch/>
        </p:blipFill>
        <p:spPr>
          <a:xfrm>
            <a:off x="270937" y="2174875"/>
            <a:ext cx="4040188" cy="3951288"/>
          </a:xfrm>
          <a:ln w="57150" cmpd="sng">
            <a:solidFill>
              <a:schemeClr val="tx1"/>
            </a:solidFill>
          </a:ln>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11" name="Content Placeholder 10" descr="68175970061955419301691098566213-1.jpg"/>
          <p:cNvPicPr>
            <a:picLocks noGrp="1" noChangeAspect="1"/>
          </p:cNvPicPr>
          <p:nvPr>
            <p:ph sz="quarter" idx="4"/>
          </p:nvPr>
        </p:nvPicPr>
        <p:blipFill>
          <a:blip r:embed="rId4">
            <a:extLst>
              <a:ext uri="{28A0092B-C50C-407E-A947-70E740481C1C}">
                <a14:useLocalDpi xmlns:a14="http://schemas.microsoft.com/office/drawing/2010/main" val="0"/>
              </a:ext>
            </a:extLst>
          </a:blip>
          <a:srcRect t="26268" b="26268"/>
          <a:stretch>
            <a:fillRect/>
          </a:stretch>
        </p:blipFill>
        <p:spPr>
          <a:xfrm>
            <a:off x="4831288" y="2174875"/>
            <a:ext cx="4041775" cy="3951288"/>
          </a:xfrm>
          <a:ln w="57150" cmpd="sng">
            <a:solidFill>
              <a:srgbClr val="FFFFFF"/>
            </a:solidFill>
          </a:ln>
        </p:spPr>
      </p:pic>
    </p:spTree>
    <p:extLst>
      <p:ext uri="{BB962C8B-B14F-4D97-AF65-F5344CB8AC3E}">
        <p14:creationId xmlns:p14="http://schemas.microsoft.com/office/powerpoint/2010/main" val="18987257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334" y="420846"/>
            <a:ext cx="8229600" cy="1386820"/>
          </a:xfrm>
        </p:spPr>
        <p:txBody>
          <a:bodyPr>
            <a:normAutofit/>
          </a:bodyPr>
          <a:lstStyle/>
          <a:p>
            <a:r>
              <a:rPr lang="en-US" dirty="0"/>
              <a:t> SANCTUARY ROOF </a:t>
            </a:r>
          </a:p>
        </p:txBody>
      </p:sp>
      <p:sp>
        <p:nvSpPr>
          <p:cNvPr id="5" name="Text Placeholder 4"/>
          <p:cNvSpPr>
            <a:spLocks noGrp="1"/>
          </p:cNvSpPr>
          <p:nvPr>
            <p:ph type="body" idx="1"/>
          </p:nvPr>
        </p:nvSpPr>
        <p:spPr/>
        <p:txBody>
          <a:bodyPr/>
          <a:lstStyle/>
          <a:p>
            <a:pPr algn="ctr"/>
            <a:r>
              <a:rPr lang="en-US" dirty="0" smtClean="0"/>
              <a:t>ON WITH THE NEW	</a:t>
            </a:r>
            <a:endParaRPr lang="en-US" dirty="0"/>
          </a:p>
        </p:txBody>
      </p:sp>
      <p:sp>
        <p:nvSpPr>
          <p:cNvPr id="7" name="Text Placeholder 6"/>
          <p:cNvSpPr>
            <a:spLocks noGrp="1"/>
          </p:cNvSpPr>
          <p:nvPr>
            <p:ph type="body" sz="quarter" idx="3"/>
          </p:nvPr>
        </p:nvSpPr>
        <p:spPr/>
        <p:txBody>
          <a:bodyPr/>
          <a:lstStyle/>
          <a:p>
            <a:pPr algn="ctr"/>
            <a:r>
              <a:rPr lang="en-US" dirty="0" smtClean="0"/>
              <a:t>INSULATION &amp; PLYWOOD</a:t>
            </a:r>
            <a:endParaRPr lang="en-US"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14" name="Content Placeholder 13" descr="IMG_1403.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11641" r="11641"/>
          <a:stretch>
            <a:fillRect/>
          </a:stretch>
        </p:blipFill>
        <p:spPr>
          <a:xfrm>
            <a:off x="4797422" y="2174875"/>
            <a:ext cx="4041775" cy="3951288"/>
          </a:xfrm>
          <a:ln w="57150" cmpd="sng">
            <a:solidFill>
              <a:schemeClr val="tx1"/>
            </a:solidFill>
          </a:ln>
        </p:spPr>
      </p:pic>
      <p:pic>
        <p:nvPicPr>
          <p:cNvPr id="13" name="Content Placeholder 12" descr="71288073810__4AD9A843-F3EB-4BBB-BA56-CD2F2EA6165D.jpe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11656" r="11656"/>
          <a:stretch>
            <a:fillRect/>
          </a:stretch>
        </p:blipFill>
        <p:spPr>
          <a:xfrm rot="5400000">
            <a:off x="293162" y="2197100"/>
            <a:ext cx="3995738" cy="3951288"/>
          </a:xfrm>
          <a:ln w="57150" cmpd="sng">
            <a:solidFill>
              <a:schemeClr val="tx1"/>
            </a:solidFill>
          </a:ln>
        </p:spPr>
      </p:pic>
    </p:spTree>
    <p:extLst>
      <p:ext uri="{BB962C8B-B14F-4D97-AF65-F5344CB8AC3E}">
        <p14:creationId xmlns:p14="http://schemas.microsoft.com/office/powerpoint/2010/main" val="330117993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1535114"/>
          </a:xfrm>
        </p:spPr>
        <p:txBody>
          <a:bodyPr>
            <a:normAutofit fontScale="90000"/>
          </a:bodyPr>
          <a:lstStyle/>
          <a:p>
            <a:r>
              <a:rPr lang="en-US" dirty="0" smtClean="0"/>
              <a:t> FELLOWSHIP HALL</a:t>
            </a:r>
            <a:br>
              <a:rPr lang="en-US" dirty="0" smtClean="0"/>
            </a:br>
            <a:r>
              <a:rPr lang="en-US" dirty="0"/>
              <a:t> </a:t>
            </a:r>
            <a:r>
              <a:rPr lang="en-US" dirty="0" smtClean="0"/>
              <a:t> HEATING SYSTEM</a:t>
            </a:r>
            <a:endParaRPr lang="en-US" dirty="0"/>
          </a:p>
        </p:txBody>
      </p:sp>
      <p:sp>
        <p:nvSpPr>
          <p:cNvPr id="7" name="Text Placeholder 6"/>
          <p:cNvSpPr>
            <a:spLocks noGrp="1"/>
          </p:cNvSpPr>
          <p:nvPr>
            <p:ph type="body" sz="quarter" idx="3"/>
          </p:nvPr>
        </p:nvSpPr>
        <p:spPr>
          <a:xfrm>
            <a:off x="592667" y="1535114"/>
            <a:ext cx="7793481" cy="1157198"/>
          </a:xfrm>
        </p:spPr>
        <p:txBody>
          <a:bodyPr>
            <a:normAutofit/>
          </a:bodyPr>
          <a:lstStyle/>
          <a:p>
            <a:pPr algn="ctr"/>
            <a:r>
              <a:rPr lang="en-US" sz="3600" dirty="0"/>
              <a:t>  NEW </a:t>
            </a:r>
            <a:r>
              <a:rPr lang="en-US" sz="3600" dirty="0" smtClean="0"/>
              <a:t>SYSTEM INSTALLED</a:t>
            </a:r>
            <a:endParaRPr lang="en-US" sz="3600"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11" name="Picture 10" descr="IMG_969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6011" y="2692312"/>
            <a:ext cx="4107321" cy="3951288"/>
          </a:xfrm>
          <a:prstGeom prst="rect">
            <a:avLst/>
          </a:prstGeom>
          <a:ln w="57150" cmpd="sng">
            <a:solidFill>
              <a:schemeClr val="tx1"/>
            </a:solidFill>
          </a:ln>
        </p:spPr>
      </p:pic>
      <p:pic>
        <p:nvPicPr>
          <p:cNvPr id="10" name="Content Placeholder 9" descr="New Heat:AC mini-split system outside unit.jpg"/>
          <p:cNvPicPr>
            <a:picLocks noGrp="1" noChangeAspect="1"/>
          </p:cNvPicPr>
          <p:nvPr>
            <p:ph sz="half" idx="2"/>
          </p:nvPr>
        </p:nvPicPr>
        <p:blipFill>
          <a:blip r:embed="rId4">
            <a:extLst>
              <a:ext uri="{28A0092B-C50C-407E-A947-70E740481C1C}">
                <a14:useLocalDpi xmlns:a14="http://schemas.microsoft.com/office/drawing/2010/main" val="0"/>
              </a:ext>
            </a:extLst>
          </a:blip>
          <a:srcRect l="5104" r="5104"/>
          <a:stretch>
            <a:fillRect/>
          </a:stretch>
        </p:blipFill>
        <p:spPr>
          <a:xfrm>
            <a:off x="304800" y="2692400"/>
            <a:ext cx="4040188" cy="3951288"/>
          </a:xfrm>
          <a:ln w="57150" cmpd="sng">
            <a:solidFill>
              <a:schemeClr val="tx1"/>
            </a:solidFill>
          </a:ln>
        </p:spPr>
      </p:pic>
    </p:spTree>
    <p:extLst>
      <p:ext uri="{BB962C8B-B14F-4D97-AF65-F5344CB8AC3E}">
        <p14:creationId xmlns:p14="http://schemas.microsoft.com/office/powerpoint/2010/main" val="285714620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1334" y="420845"/>
            <a:ext cx="8229600" cy="1496579"/>
          </a:xfrm>
        </p:spPr>
        <p:txBody>
          <a:bodyPr>
            <a:normAutofit/>
          </a:bodyPr>
          <a:lstStyle/>
          <a:p>
            <a:r>
              <a:rPr lang="en-US" dirty="0"/>
              <a:t> SANCTUARY ROOF </a:t>
            </a:r>
          </a:p>
        </p:txBody>
      </p:sp>
      <p:sp>
        <p:nvSpPr>
          <p:cNvPr id="5" name="Text Placeholder 4"/>
          <p:cNvSpPr>
            <a:spLocks noGrp="1"/>
          </p:cNvSpPr>
          <p:nvPr>
            <p:ph type="body" idx="1"/>
          </p:nvPr>
        </p:nvSpPr>
        <p:spPr>
          <a:xfrm>
            <a:off x="-694275" y="1100595"/>
            <a:ext cx="5745692" cy="1074280"/>
          </a:xfrm>
        </p:spPr>
        <p:txBody>
          <a:bodyPr>
            <a:normAutofit/>
          </a:bodyPr>
          <a:lstStyle/>
          <a:p>
            <a:pPr algn="ctr"/>
            <a:r>
              <a:rPr lang="en-US" dirty="0" smtClean="0"/>
              <a:t>	</a:t>
            </a:r>
            <a:r>
              <a:rPr lang="en-US" sz="2800" dirty="0" smtClean="0"/>
              <a:t>INSULATION  &amp;   PLYWOOD</a:t>
            </a:r>
            <a:endParaRPr lang="en-US" sz="2800" dirty="0"/>
          </a:p>
          <a:p>
            <a:pPr algn="ctr"/>
            <a:endParaRPr lang="en-US" dirty="0"/>
          </a:p>
        </p:txBody>
      </p:sp>
      <p:sp>
        <p:nvSpPr>
          <p:cNvPr id="7" name="Text Placeholder 6"/>
          <p:cNvSpPr>
            <a:spLocks noGrp="1"/>
          </p:cNvSpPr>
          <p:nvPr>
            <p:ph type="body" sz="quarter" idx="3"/>
          </p:nvPr>
        </p:nvSpPr>
        <p:spPr>
          <a:xfrm>
            <a:off x="4645025" y="1100594"/>
            <a:ext cx="4041775" cy="1439405"/>
          </a:xfrm>
        </p:spPr>
        <p:txBody>
          <a:bodyPr>
            <a:normAutofit/>
          </a:bodyPr>
          <a:lstStyle/>
          <a:p>
            <a:pPr algn="ctr"/>
            <a:r>
              <a:rPr lang="mr-IN" sz="2800" dirty="0" smtClean="0"/>
              <a:t>…</a:t>
            </a:r>
            <a:r>
              <a:rPr lang="en-US" sz="2800" dirty="0" smtClean="0"/>
              <a:t> AND  NEW  SHINGLES</a:t>
            </a:r>
            <a:endParaRPr lang="en-US" sz="2800"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6" name="Content Placeholder 5" descr="IMG_1746.HEIC"/>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1656" r="11656"/>
          <a:stretch>
            <a:fillRect/>
          </a:stretch>
        </p:blipFill>
        <p:spPr>
          <a:xfrm>
            <a:off x="338669" y="2174875"/>
            <a:ext cx="4040188" cy="3951288"/>
          </a:xfrm>
          <a:ln w="57150" cmpd="sng">
            <a:solidFill>
              <a:schemeClr val="tx1"/>
            </a:solidFill>
          </a:ln>
        </p:spPr>
      </p:pic>
      <p:pic>
        <p:nvPicPr>
          <p:cNvPr id="11" name="Content Placeholder 10" descr="IMG_1475.jpg"/>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l="11641" r="11641"/>
          <a:stretch>
            <a:fillRect/>
          </a:stretch>
        </p:blipFill>
        <p:spPr>
          <a:xfrm>
            <a:off x="4763556" y="2174875"/>
            <a:ext cx="4041775" cy="3951288"/>
          </a:xfrm>
          <a:ln w="57150" cmpd="sng">
            <a:solidFill>
              <a:schemeClr val="tx1"/>
            </a:solidFill>
          </a:ln>
        </p:spPr>
      </p:pic>
    </p:spTree>
    <p:extLst>
      <p:ext uri="{BB962C8B-B14F-4D97-AF65-F5344CB8AC3E}">
        <p14:creationId xmlns:p14="http://schemas.microsoft.com/office/powerpoint/2010/main" val="42077146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5432" y="412154"/>
            <a:ext cx="8229600" cy="1143113"/>
          </a:xfrm>
        </p:spPr>
        <p:txBody>
          <a:bodyPr>
            <a:normAutofit/>
          </a:bodyPr>
          <a:lstStyle/>
          <a:p>
            <a:r>
              <a:rPr lang="en-US" dirty="0" smtClean="0"/>
              <a:t>SANCTUARY </a:t>
            </a:r>
            <a:r>
              <a:rPr lang="en-US" dirty="0"/>
              <a:t>ROOF </a:t>
            </a:r>
          </a:p>
        </p:txBody>
      </p:sp>
      <p:sp>
        <p:nvSpPr>
          <p:cNvPr id="5" name="Text Placeholder 4"/>
          <p:cNvSpPr>
            <a:spLocks noGrp="1"/>
          </p:cNvSpPr>
          <p:nvPr>
            <p:ph type="body" idx="1"/>
          </p:nvPr>
        </p:nvSpPr>
        <p:spPr>
          <a:xfrm>
            <a:off x="457200" y="1252907"/>
            <a:ext cx="8229600" cy="1224553"/>
          </a:xfrm>
        </p:spPr>
        <p:txBody>
          <a:bodyPr>
            <a:normAutofit/>
          </a:bodyPr>
          <a:lstStyle/>
          <a:p>
            <a:pPr algn="ctr"/>
            <a:r>
              <a:rPr lang="en-US" sz="2800" dirty="0" smtClean="0"/>
              <a:t>OLD   ROOF   WITHOUT  INSULATION  ! !</a:t>
            </a:r>
            <a:r>
              <a:rPr lang="en-US" dirty="0" smtClean="0"/>
              <a:t>	</a:t>
            </a:r>
            <a:endParaRPr lang="en-US"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6" name="Picture 5" descr="Screen Shot 2024-03-28 at 10.55.53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239" y="2433196"/>
            <a:ext cx="7493925" cy="4215333"/>
          </a:xfrm>
          <a:prstGeom prst="rect">
            <a:avLst/>
          </a:prstGeom>
          <a:ln w="57150" cmpd="sng">
            <a:solidFill>
              <a:schemeClr val="tx1"/>
            </a:solidFill>
          </a:ln>
        </p:spPr>
      </p:pic>
    </p:spTree>
    <p:extLst>
      <p:ext uri="{BB962C8B-B14F-4D97-AF65-F5344CB8AC3E}">
        <p14:creationId xmlns:p14="http://schemas.microsoft.com/office/powerpoint/2010/main" val="41908578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5432" y="432310"/>
            <a:ext cx="8229600" cy="1143113"/>
          </a:xfrm>
        </p:spPr>
        <p:txBody>
          <a:bodyPr>
            <a:normAutofit/>
          </a:bodyPr>
          <a:lstStyle/>
          <a:p>
            <a:r>
              <a:rPr lang="en-US" dirty="0" smtClean="0"/>
              <a:t>SANCTUARY </a:t>
            </a:r>
            <a:r>
              <a:rPr lang="en-US" dirty="0"/>
              <a:t>ROOF </a:t>
            </a:r>
          </a:p>
        </p:txBody>
      </p:sp>
      <p:sp>
        <p:nvSpPr>
          <p:cNvPr id="5" name="Text Placeholder 4"/>
          <p:cNvSpPr>
            <a:spLocks noGrp="1"/>
          </p:cNvSpPr>
          <p:nvPr>
            <p:ph type="body" idx="1"/>
          </p:nvPr>
        </p:nvSpPr>
        <p:spPr>
          <a:xfrm>
            <a:off x="457200" y="1320800"/>
            <a:ext cx="8229600" cy="1579986"/>
          </a:xfrm>
        </p:spPr>
        <p:txBody>
          <a:bodyPr>
            <a:normAutofit/>
          </a:bodyPr>
          <a:lstStyle/>
          <a:p>
            <a:pPr algn="ctr"/>
            <a:r>
              <a:rPr lang="en-US" sz="2800" dirty="0" smtClean="0"/>
              <a:t>THIS   PAST   WINTER   WITH   INSULATION  ! !</a:t>
            </a:r>
            <a:r>
              <a:rPr lang="en-US" dirty="0" smtClean="0"/>
              <a:t>	</a:t>
            </a:r>
            <a:endParaRPr lang="en-US" dirty="0"/>
          </a:p>
        </p:txBody>
      </p:sp>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6" name="Picture 5" descr="Screen Shot 2024-03-28 at 10.56.53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581" y="2540147"/>
            <a:ext cx="7035047" cy="3957214"/>
          </a:xfrm>
          <a:prstGeom prst="rect">
            <a:avLst/>
          </a:prstGeom>
          <a:ln w="57150" cmpd="sng">
            <a:solidFill>
              <a:schemeClr val="tx1"/>
            </a:solidFill>
          </a:ln>
        </p:spPr>
      </p:pic>
    </p:spTree>
    <p:extLst>
      <p:ext uri="{BB962C8B-B14F-4D97-AF65-F5344CB8AC3E}">
        <p14:creationId xmlns:p14="http://schemas.microsoft.com/office/powerpoint/2010/main" val="86124824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6877"/>
            <a:ext cx="8229600" cy="893756"/>
          </a:xfrm>
        </p:spPr>
        <p:txBody>
          <a:bodyPr>
            <a:normAutofit/>
          </a:bodyPr>
          <a:lstStyle/>
          <a:p>
            <a:r>
              <a:rPr lang="en-US" dirty="0" smtClean="0"/>
              <a:t>EXTERIOR   TRIM   STRIPPED </a:t>
            </a:r>
            <a:endParaRPr lang="en-US" dirty="0"/>
          </a:p>
        </p:txBody>
      </p:sp>
      <p:sp>
        <p:nvSpPr>
          <p:cNvPr id="5" name="Text Placeholder 4"/>
          <p:cNvSpPr>
            <a:spLocks noGrp="1"/>
          </p:cNvSpPr>
          <p:nvPr>
            <p:ph type="body" idx="1"/>
          </p:nvPr>
        </p:nvSpPr>
        <p:spPr/>
        <p:txBody>
          <a:bodyPr/>
          <a:lstStyle/>
          <a:p>
            <a:pPr algn="ctr"/>
            <a:r>
              <a:rPr lang="en-US" dirty="0" smtClean="0"/>
              <a:t>BEFORE	</a:t>
            </a:r>
            <a:endParaRPr lang="en-US" dirty="0"/>
          </a:p>
        </p:txBody>
      </p:sp>
      <p:pic>
        <p:nvPicPr>
          <p:cNvPr id="2" name="Content Placeholder 1" descr="IMG_1663.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8919" b="8919"/>
          <a:stretch>
            <a:fillRect/>
          </a:stretch>
        </p:blipFill>
        <p:spPr>
          <a:xfrm>
            <a:off x="304803" y="2174875"/>
            <a:ext cx="4040188" cy="4425950"/>
          </a:xfrm>
          <a:ln w="57150" cmpd="sng">
            <a:solidFill>
              <a:schemeClr val="tx1"/>
            </a:solidFill>
          </a:ln>
        </p:spPr>
      </p:pic>
      <p:sp>
        <p:nvSpPr>
          <p:cNvPr id="7" name="Text Placeholder 6"/>
          <p:cNvSpPr>
            <a:spLocks noGrp="1"/>
          </p:cNvSpPr>
          <p:nvPr>
            <p:ph type="body" sz="quarter" idx="3"/>
          </p:nvPr>
        </p:nvSpPr>
        <p:spPr/>
        <p:txBody>
          <a:bodyPr/>
          <a:lstStyle/>
          <a:p>
            <a:pPr algn="ctr"/>
            <a:r>
              <a:rPr lang="en-US" dirty="0" smtClean="0"/>
              <a:t>AFTER</a:t>
            </a:r>
            <a:endParaRPr lang="en-US" dirty="0"/>
          </a:p>
        </p:txBody>
      </p:sp>
      <p:pic>
        <p:nvPicPr>
          <p:cNvPr id="3" name="Content Placeholder 2" descr="IMG_1765.jpg"/>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t="8936" b="8936"/>
          <a:stretch>
            <a:fillRect/>
          </a:stretch>
        </p:blipFill>
        <p:spPr>
          <a:xfrm>
            <a:off x="4780489" y="2174875"/>
            <a:ext cx="4041775" cy="4425950"/>
          </a:xfrm>
          <a:ln w="57150" cmpd="sng">
            <a:solidFill>
              <a:schemeClr val="tx1"/>
            </a:solidFill>
          </a:ln>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1072975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6426"/>
            <a:ext cx="8229600" cy="846716"/>
          </a:xfrm>
        </p:spPr>
        <p:txBody>
          <a:bodyPr>
            <a:normAutofit fontScale="90000"/>
          </a:bodyPr>
          <a:lstStyle/>
          <a:p>
            <a:r>
              <a:rPr lang="en-US" dirty="0"/>
              <a:t>EXTERIOR TRIM REPAINTED </a:t>
            </a:r>
          </a:p>
        </p:txBody>
      </p:sp>
      <p:sp>
        <p:nvSpPr>
          <p:cNvPr id="5" name="Text Placeholder 4"/>
          <p:cNvSpPr>
            <a:spLocks noGrp="1"/>
          </p:cNvSpPr>
          <p:nvPr>
            <p:ph type="body" idx="1"/>
          </p:nvPr>
        </p:nvSpPr>
        <p:spPr>
          <a:xfrm>
            <a:off x="457200" y="1247252"/>
            <a:ext cx="4040188" cy="639762"/>
          </a:xfrm>
        </p:spPr>
        <p:txBody>
          <a:bodyPr>
            <a:noAutofit/>
          </a:bodyPr>
          <a:lstStyle/>
          <a:p>
            <a:pPr algn="ctr"/>
            <a:r>
              <a:rPr lang="en-US" sz="2800" dirty="0" smtClean="0"/>
              <a:t>PRIMED	</a:t>
            </a:r>
            <a:endParaRPr lang="en-US" sz="2800" dirty="0"/>
          </a:p>
        </p:txBody>
      </p:sp>
      <p:pic>
        <p:nvPicPr>
          <p:cNvPr id="2" name="Content Placeholder 1" descr="IMG_1769.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5768" r="15768"/>
          <a:stretch>
            <a:fillRect/>
          </a:stretch>
        </p:blipFill>
        <p:spPr>
          <a:xfrm>
            <a:off x="321736" y="2174875"/>
            <a:ext cx="4040188" cy="4425950"/>
          </a:xfrm>
          <a:ln w="57150" cmpd="sng">
            <a:solidFill>
              <a:schemeClr val="tx1"/>
            </a:solidFill>
          </a:ln>
        </p:spPr>
      </p:pic>
      <p:sp>
        <p:nvSpPr>
          <p:cNvPr id="7" name="Text Placeholder 6"/>
          <p:cNvSpPr>
            <a:spLocks noGrp="1"/>
          </p:cNvSpPr>
          <p:nvPr>
            <p:ph type="body" sz="quarter" idx="3"/>
          </p:nvPr>
        </p:nvSpPr>
        <p:spPr>
          <a:xfrm>
            <a:off x="4645025" y="1202193"/>
            <a:ext cx="4041775" cy="1320876"/>
          </a:xfrm>
        </p:spPr>
        <p:txBody>
          <a:bodyPr>
            <a:normAutofit/>
          </a:bodyPr>
          <a:lstStyle/>
          <a:p>
            <a:pPr algn="ctr"/>
            <a:r>
              <a:rPr lang="en-US" sz="2800" dirty="0" smtClean="0"/>
              <a:t>FINISHED</a:t>
            </a:r>
          </a:p>
          <a:p>
            <a:pPr algn="ctr"/>
            <a:endParaRPr lang="en-US" dirty="0"/>
          </a:p>
        </p:txBody>
      </p:sp>
      <p:pic>
        <p:nvPicPr>
          <p:cNvPr id="3" name="Content Placeholder 2" descr="IMG_1531.jpg"/>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l="15755" r="15755"/>
          <a:stretch>
            <a:fillRect/>
          </a:stretch>
        </p:blipFill>
        <p:spPr>
          <a:xfrm>
            <a:off x="4797422" y="2174875"/>
            <a:ext cx="4041775" cy="4425950"/>
          </a:xfrm>
          <a:ln w="57150" cmpd="sng">
            <a:solidFill>
              <a:schemeClr val="tx1"/>
            </a:solidFill>
          </a:ln>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567887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PYLONS  ALL PAINTED</a:t>
            </a:r>
            <a:endParaRPr lang="en-US" dirty="0"/>
          </a:p>
        </p:txBody>
      </p:sp>
      <p:pic>
        <p:nvPicPr>
          <p:cNvPr id="5" name="Content Placeholder 4" descr="Screen Shot 2024-03-28 at 9.34.38 PM.png"/>
          <p:cNvPicPr>
            <a:picLocks noGrp="1" noChangeAspect="1"/>
          </p:cNvPicPr>
          <p:nvPr>
            <p:ph idx="1"/>
          </p:nvPr>
        </p:nvPicPr>
        <p:blipFill>
          <a:blip r:embed="rId3">
            <a:extLst>
              <a:ext uri="{28A0092B-C50C-407E-A947-70E740481C1C}">
                <a14:useLocalDpi xmlns:a14="http://schemas.microsoft.com/office/drawing/2010/main" val="0"/>
              </a:ext>
            </a:extLst>
          </a:blip>
          <a:srcRect t="6003" b="6003"/>
          <a:stretch>
            <a:fillRect/>
          </a:stretch>
        </p:blipFill>
        <p:spPr>
          <a:xfrm>
            <a:off x="1157110" y="1645607"/>
            <a:ext cx="6852623" cy="4734552"/>
          </a:xfrm>
          <a:ln w="57150" cmpd="sng">
            <a:solidFill>
              <a:schemeClr val="tx1"/>
            </a:solidFill>
          </a:ln>
        </p:spPr>
      </p:pic>
    </p:spTree>
    <p:extLst>
      <p:ext uri="{BB962C8B-B14F-4D97-AF65-F5344CB8AC3E}">
        <p14:creationId xmlns:p14="http://schemas.microsoft.com/office/powerpoint/2010/main" val="266228486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LIGHTING REPAIRED</a:t>
            </a:r>
            <a:endParaRPr lang="en-US" dirty="0"/>
          </a:p>
        </p:txBody>
      </p:sp>
      <p:pic>
        <p:nvPicPr>
          <p:cNvPr id="5" name="Content Placeholder 4" descr="Screen Shot 2024-03-28 at 10.59.19 PM.png"/>
          <p:cNvPicPr>
            <a:picLocks noGrp="1" noChangeAspect="1"/>
          </p:cNvPicPr>
          <p:nvPr>
            <p:ph idx="1"/>
          </p:nvPr>
        </p:nvPicPr>
        <p:blipFill>
          <a:blip r:embed="rId3" cstate="print">
            <a:extLst>
              <a:ext uri="{28A0092B-C50C-407E-A947-70E740481C1C}">
                <a14:useLocalDpi xmlns:a14="http://schemas.microsoft.com/office/drawing/2010/main" val="0"/>
              </a:ext>
            </a:extLst>
          </a:blip>
          <a:srcRect t="1115" b="1115"/>
          <a:stretch>
            <a:fillRect/>
          </a:stretch>
        </p:blipFill>
        <p:spPr>
          <a:xfrm>
            <a:off x="457200" y="1837262"/>
            <a:ext cx="8229600" cy="4525963"/>
          </a:xfrm>
          <a:ln w="57150" cmpd="sng">
            <a:solidFill>
              <a:schemeClr val="tx1"/>
            </a:solidFill>
          </a:ln>
        </p:spPr>
      </p:pic>
    </p:spTree>
    <p:extLst>
      <p:ext uri="{BB962C8B-B14F-4D97-AF65-F5344CB8AC3E}">
        <p14:creationId xmlns:p14="http://schemas.microsoft.com/office/powerpoint/2010/main" val="238848075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918"/>
            <a:ext cx="8229600" cy="1536631"/>
          </a:xfrm>
        </p:spPr>
        <p:txBody>
          <a:bodyPr>
            <a:normAutofit fontScale="90000"/>
          </a:bodyPr>
          <a:lstStyle/>
          <a:p>
            <a:r>
              <a:rPr lang="en-US" dirty="0" smtClean="0"/>
              <a:t>CROSS   SHINING   BRIGHTLY OPENING   NIGHT </a:t>
            </a:r>
            <a:endParaRPr lang="en-US" dirty="0"/>
          </a:p>
        </p:txBody>
      </p:sp>
      <p:pic>
        <p:nvPicPr>
          <p:cNvPr id="5" name="Content Placeholder 4" descr="IMG_1937.jpeg"/>
          <p:cNvPicPr>
            <a:picLocks noGrp="1" noChangeAspect="1"/>
          </p:cNvPicPr>
          <p:nvPr>
            <p:ph idx="1"/>
          </p:nvPr>
        </p:nvPicPr>
        <p:blipFill>
          <a:blip r:embed="rId3" cstate="print">
            <a:extLst>
              <a:ext uri="{28A0092B-C50C-407E-A947-70E740481C1C}">
                <a14:useLocalDpi xmlns:a14="http://schemas.microsoft.com/office/drawing/2010/main" val="0"/>
              </a:ext>
            </a:extLst>
          </a:blip>
          <a:srcRect t="13336" b="13336"/>
          <a:stretch>
            <a:fillRect/>
          </a:stretch>
        </p:blipFill>
        <p:spPr>
          <a:xfrm>
            <a:off x="709937" y="1906888"/>
            <a:ext cx="7756725" cy="4728459"/>
          </a:xfrm>
          <a:ln w="57150" cmpd="sng">
            <a:solidFill>
              <a:schemeClr val="tx1"/>
            </a:solidFill>
          </a:ln>
        </p:spPr>
      </p:pic>
    </p:spTree>
    <p:extLst>
      <p:ext uri="{BB962C8B-B14F-4D97-AF65-F5344CB8AC3E}">
        <p14:creationId xmlns:p14="http://schemas.microsoft.com/office/powerpoint/2010/main" val="15184912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199"/>
            <a:ext cx="8229600" cy="1612549"/>
          </a:xfrm>
        </p:spPr>
        <p:txBody>
          <a:bodyPr>
            <a:normAutofit fontScale="90000"/>
          </a:bodyPr>
          <a:lstStyle/>
          <a:p>
            <a:r>
              <a:rPr lang="en-US" dirty="0" smtClean="0"/>
              <a:t>WELCOME  TO</a:t>
            </a:r>
            <a:br>
              <a:rPr lang="en-US" dirty="0" smtClean="0"/>
            </a:br>
            <a:r>
              <a:rPr lang="en-US" dirty="0" smtClean="0"/>
              <a:t>  GOD’S HOUSE  IN  KALKASKA</a:t>
            </a:r>
            <a:endParaRPr lang="en-US" dirty="0"/>
          </a:p>
        </p:txBody>
      </p:sp>
      <p:pic>
        <p:nvPicPr>
          <p:cNvPr id="6" name="Content Placeholder 1" descr="71858553327__309ED090-79FE-4BC0-B688-5D44053BABE8.JPG"/>
          <p:cNvPicPr>
            <a:picLocks noGrp="1" noChangeAspect="1"/>
          </p:cNvPicPr>
          <p:nvPr/>
        </p:nvPicPr>
        <p:blipFill rotWithShape="1">
          <a:blip r:embed="rId3" cstate="print">
            <a:extLst>
              <a:ext uri="{28A0092B-C50C-407E-A947-70E740481C1C}">
                <a14:useLocalDpi xmlns:a14="http://schemas.microsoft.com/office/drawing/2010/main"/>
              </a:ext>
            </a:extLst>
          </a:blip>
          <a:srcRect t="13404" b="-1"/>
          <a:stretch/>
        </p:blipFill>
        <p:spPr>
          <a:xfrm>
            <a:off x="2038102" y="2289272"/>
            <a:ext cx="5377440" cy="3951332"/>
          </a:xfrm>
          <a:prstGeom prst="rect">
            <a:avLst/>
          </a:prstGeom>
          <a:noFill/>
          <a:ln w="57150" cmpd="sng">
            <a:solidFill>
              <a:schemeClr val="tx1"/>
            </a:solidFill>
          </a:ln>
        </p:spPr>
      </p:pic>
      <p:sp>
        <p:nvSpPr>
          <p:cNvPr id="3" name="TextBox 2"/>
          <p:cNvSpPr txBox="1"/>
          <p:nvPr/>
        </p:nvSpPr>
        <p:spPr>
          <a:xfrm>
            <a:off x="3176408" y="6249849"/>
            <a:ext cx="3333740" cy="523220"/>
          </a:xfrm>
          <a:prstGeom prst="rect">
            <a:avLst/>
          </a:prstGeom>
          <a:noFill/>
        </p:spPr>
        <p:txBody>
          <a:bodyPr wrap="none" rtlCol="0">
            <a:spAutoFit/>
          </a:bodyPr>
          <a:lstStyle/>
          <a:p>
            <a:r>
              <a:rPr lang="en-US" sz="2800" dirty="0"/>
              <a:t>THE   PLACE   TO   </a:t>
            </a:r>
            <a:r>
              <a:rPr lang="en-US" sz="2800" dirty="0" smtClean="0"/>
              <a:t>BE</a:t>
            </a:r>
            <a:endParaRPr lang="en-US" dirty="0"/>
          </a:p>
        </p:txBody>
      </p:sp>
    </p:spTree>
    <p:extLst>
      <p:ext uri="{BB962C8B-B14F-4D97-AF65-F5344CB8AC3E}">
        <p14:creationId xmlns:p14="http://schemas.microsoft.com/office/powerpoint/2010/main" val="23591490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779476"/>
            <a:ext cx="7772400" cy="1362075"/>
          </a:xfrm>
        </p:spPr>
        <p:txBody>
          <a:bodyPr/>
          <a:lstStyle/>
          <a:p>
            <a:pPr algn="ctr"/>
            <a:r>
              <a:rPr lang="en-US" dirty="0" smtClean="0"/>
              <a:t>THANK   YOU  JESUS</a:t>
            </a:r>
            <a:endParaRPr lang="en-US" dirty="0"/>
          </a:p>
        </p:txBody>
      </p:sp>
      <p:sp>
        <p:nvSpPr>
          <p:cNvPr id="3" name="Text Placeholder 2"/>
          <p:cNvSpPr>
            <a:spLocks noGrp="1"/>
          </p:cNvSpPr>
          <p:nvPr>
            <p:ph type="body" idx="1"/>
          </p:nvPr>
        </p:nvSpPr>
        <p:spPr>
          <a:xfrm>
            <a:off x="-203200" y="3622059"/>
            <a:ext cx="9567333" cy="784841"/>
          </a:xfrm>
        </p:spPr>
        <p:txBody>
          <a:bodyPr>
            <a:noAutofit/>
          </a:bodyPr>
          <a:lstStyle/>
          <a:p>
            <a:pPr algn="ctr"/>
            <a:r>
              <a:rPr lang="en-US" sz="2800" dirty="0" smtClean="0"/>
              <a:t>THANK  YOU  TO  ALL  MICHIGAN  ADVANCE  PARTNERS</a:t>
            </a:r>
            <a:endParaRPr lang="en-US" sz="2800" dirty="0"/>
          </a:p>
        </p:txBody>
      </p:sp>
      <p:sp>
        <p:nvSpPr>
          <p:cNvPr id="4" name="TextBox 3"/>
          <p:cNvSpPr txBox="1"/>
          <p:nvPr/>
        </p:nvSpPr>
        <p:spPr>
          <a:xfrm>
            <a:off x="6164027" y="6269149"/>
            <a:ext cx="2330686" cy="369332"/>
          </a:xfrm>
          <a:prstGeom prst="rect">
            <a:avLst/>
          </a:prstGeom>
          <a:noFill/>
        </p:spPr>
        <p:txBody>
          <a:bodyPr wrap="none" rtlCol="0">
            <a:spAutoFit/>
          </a:bodyPr>
          <a:lstStyle/>
          <a:p>
            <a:pPr algn="ctr"/>
            <a:r>
              <a:rPr lang="en-US" dirty="0" smtClean="0"/>
              <a:t> 3/31/2024  D. Murdock</a:t>
            </a:r>
            <a:endParaRPr lang="en-US" dirty="0"/>
          </a:p>
        </p:txBody>
      </p:sp>
    </p:spTree>
    <p:extLst>
      <p:ext uri="{BB962C8B-B14F-4D97-AF65-F5344CB8AC3E}">
        <p14:creationId xmlns:p14="http://schemas.microsoft.com/office/powerpoint/2010/main" val="5055945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84666"/>
            <a:ext cx="8229600" cy="1535114"/>
          </a:xfrm>
        </p:spPr>
        <p:txBody>
          <a:bodyPr>
            <a:normAutofit fontScale="90000"/>
          </a:bodyPr>
          <a:lstStyle/>
          <a:p>
            <a:r>
              <a:rPr lang="en-US" dirty="0" smtClean="0"/>
              <a:t>FELLOWSHIP HALL DOORS</a:t>
            </a:r>
            <a:br>
              <a:rPr lang="en-US" dirty="0" smtClean="0"/>
            </a:br>
            <a:r>
              <a:rPr lang="en-US" dirty="0" smtClean="0"/>
              <a:t>REPAIRED &amp; PAINTED</a:t>
            </a:r>
            <a:endParaRPr lang="en-US" dirty="0"/>
          </a:p>
        </p:txBody>
      </p:sp>
      <p:sp>
        <p:nvSpPr>
          <p:cNvPr id="5" name="Text Placeholder 4"/>
          <p:cNvSpPr>
            <a:spLocks noGrp="1"/>
          </p:cNvSpPr>
          <p:nvPr>
            <p:ph type="body" idx="1"/>
          </p:nvPr>
        </p:nvSpPr>
        <p:spPr>
          <a:xfrm>
            <a:off x="470312" y="1100596"/>
            <a:ext cx="2853355" cy="5757404"/>
          </a:xfrm>
        </p:spPr>
        <p:txBody>
          <a:bodyPr>
            <a:normAutofit fontScale="92500" lnSpcReduction="10000"/>
          </a:bodyPr>
          <a:lstStyle/>
          <a:p>
            <a:r>
              <a:rPr lang="en-US" sz="2600" dirty="0" smtClean="0"/>
              <a:t>BROKEN  GLASS</a:t>
            </a:r>
          </a:p>
          <a:p>
            <a:endParaRPr lang="en-US" dirty="0"/>
          </a:p>
          <a:p>
            <a:endParaRPr lang="en-US" dirty="0" smtClean="0"/>
          </a:p>
          <a:p>
            <a:endParaRPr lang="en-US" dirty="0" smtClean="0"/>
          </a:p>
          <a:p>
            <a:endParaRPr lang="en-US" dirty="0"/>
          </a:p>
          <a:p>
            <a:endParaRPr lang="en-US" dirty="0" smtClean="0"/>
          </a:p>
          <a:p>
            <a:r>
              <a:rPr lang="en-US" sz="2400" dirty="0" smtClean="0"/>
              <a:t>       </a:t>
            </a:r>
            <a:r>
              <a:rPr lang="en-US" sz="2600" dirty="0" smtClean="0"/>
              <a:t>  RUSTY METAL</a:t>
            </a:r>
            <a:endParaRPr lang="en-US" sz="2600" dirty="0"/>
          </a:p>
          <a:p>
            <a:endParaRPr lang="en-US" dirty="0" smtClean="0"/>
          </a:p>
          <a:p>
            <a:endParaRPr lang="en-US" dirty="0" smtClean="0"/>
          </a:p>
          <a:p>
            <a:r>
              <a:rPr lang="en-US" dirty="0"/>
              <a:t>	</a:t>
            </a:r>
            <a:r>
              <a:rPr lang="en-US" dirty="0" smtClean="0"/>
              <a:t>      </a:t>
            </a:r>
            <a:r>
              <a:rPr lang="en-US" sz="2800" dirty="0" smtClean="0"/>
              <a:t>    RUSTY METAL</a:t>
            </a:r>
            <a:r>
              <a:rPr lang="en-US" dirty="0" smtClean="0"/>
              <a:t>	  </a:t>
            </a:r>
            <a:endParaRPr lang="en-US" dirty="0"/>
          </a:p>
        </p:txBody>
      </p:sp>
      <p:pic>
        <p:nvPicPr>
          <p:cNvPr id="3" name="Content Placeholder 2" descr="IMG_9598 2.jpg"/>
          <p:cNvPicPr>
            <a:picLocks noGrp="1" noChangeAspect="1"/>
          </p:cNvPicPr>
          <p:nvPr>
            <p:ph sz="half" idx="2"/>
          </p:nvPr>
        </p:nvPicPr>
        <p:blipFill rotWithShape="1">
          <a:blip r:embed="rId4" cstate="print">
            <a:extLst>
              <a:ext uri="{28A0092B-C50C-407E-A947-70E740481C1C}">
                <a14:useLocalDpi xmlns:a14="http://schemas.microsoft.com/office/drawing/2010/main"/>
              </a:ext>
            </a:extLst>
          </a:blip>
          <a:srcRect l="4082" b="12393"/>
          <a:stretch/>
        </p:blipFill>
        <p:spPr>
          <a:xfrm>
            <a:off x="619271" y="4636764"/>
            <a:ext cx="2484907" cy="2075625"/>
          </a:xfrm>
          <a:ln w="57150" cmpd="sng">
            <a:solidFill>
              <a:schemeClr val="tx1"/>
            </a:solidFill>
          </a:ln>
        </p:spPr>
      </p:pic>
      <p:sp>
        <p:nvSpPr>
          <p:cNvPr id="7" name="Text Placeholder 6"/>
          <p:cNvSpPr>
            <a:spLocks noGrp="1"/>
          </p:cNvSpPr>
          <p:nvPr>
            <p:ph type="body" sz="quarter" idx="3"/>
          </p:nvPr>
        </p:nvSpPr>
        <p:spPr>
          <a:xfrm>
            <a:off x="3323668" y="1535113"/>
            <a:ext cx="5363134" cy="639762"/>
          </a:xfrm>
        </p:spPr>
        <p:txBody>
          <a:bodyPr>
            <a:noAutofit/>
          </a:bodyPr>
          <a:lstStyle/>
          <a:p>
            <a:pPr algn="ctr"/>
            <a:r>
              <a:rPr lang="en-US" sz="2400" dirty="0" smtClean="0"/>
              <a:t> AFTER  REPAIRS  &amp;  RESTORATION</a:t>
            </a:r>
            <a:endParaRPr lang="en-US" sz="2400" dirty="0"/>
          </a:p>
        </p:txBody>
      </p:sp>
      <p:pic>
        <p:nvPicPr>
          <p:cNvPr id="2" name="Content Placeholder 1" descr="IMG_0064.HEIC"/>
          <p:cNvPicPr>
            <a:picLocks noGrp="1" noChangeAspect="1"/>
          </p:cNvPicPr>
          <p:nvPr>
            <p:ph sz="quarter" idx="4"/>
          </p:nvPr>
        </p:nvPicPr>
        <p:blipFill rotWithShape="1">
          <a:blip r:embed="rId5" cstate="print">
            <a:extLst>
              <a:ext uri="{28A0092B-C50C-407E-A947-70E740481C1C}">
                <a14:useLocalDpi xmlns:a14="http://schemas.microsoft.com/office/drawing/2010/main"/>
              </a:ext>
            </a:extLst>
          </a:blip>
          <a:srcRect l="3769" t="13597" r="11439" b="3804"/>
          <a:stretch/>
        </p:blipFill>
        <p:spPr>
          <a:xfrm>
            <a:off x="3563858" y="2333800"/>
            <a:ext cx="5189306" cy="4332911"/>
          </a:xfrm>
          <a:ln w="57150" cmpd="sng">
            <a:solidFill>
              <a:schemeClr val="tx1"/>
            </a:solidFill>
          </a:ln>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6" name="Picture 5" descr="IMG_987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271" y="1797356"/>
            <a:ext cx="1162348" cy="2169311"/>
          </a:xfrm>
          <a:prstGeom prst="rect">
            <a:avLst/>
          </a:prstGeom>
          <a:ln w="57150" cmpd="sng">
            <a:solidFill>
              <a:schemeClr val="tx1"/>
            </a:solidFill>
          </a:ln>
        </p:spPr>
      </p:pic>
    </p:spTree>
    <p:extLst>
      <p:ext uri="{BB962C8B-B14F-4D97-AF65-F5344CB8AC3E}">
        <p14:creationId xmlns:p14="http://schemas.microsoft.com/office/powerpoint/2010/main" val="2902284707"/>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CHURCH </a:t>
            </a:r>
            <a:r>
              <a:rPr lang="en-US" dirty="0" smtClean="0"/>
              <a:t> ELECTRIC  </a:t>
            </a:r>
            <a:r>
              <a:rPr lang="en-US" dirty="0"/>
              <a:t>UPGRADED</a:t>
            </a:r>
            <a:br>
              <a:rPr lang="en-US" dirty="0"/>
            </a:br>
            <a:r>
              <a:rPr lang="en-US" dirty="0"/>
              <a:t> </a:t>
            </a:r>
          </a:p>
        </p:txBody>
      </p:sp>
      <p:sp>
        <p:nvSpPr>
          <p:cNvPr id="3" name="Text Placeholder 2"/>
          <p:cNvSpPr>
            <a:spLocks noGrp="1"/>
          </p:cNvSpPr>
          <p:nvPr>
            <p:ph type="body" idx="1"/>
          </p:nvPr>
        </p:nvSpPr>
        <p:spPr>
          <a:xfrm>
            <a:off x="457200" y="1535113"/>
            <a:ext cx="4040188" cy="639762"/>
          </a:xfrm>
        </p:spPr>
        <p:txBody>
          <a:bodyPr>
            <a:noAutofit/>
          </a:bodyPr>
          <a:lstStyle/>
          <a:p>
            <a:pPr algn="ctr"/>
            <a:r>
              <a:rPr lang="en-US" sz="2400" dirty="0" smtClean="0"/>
              <a:t>DIG THE TRENCH</a:t>
            </a:r>
            <a:endParaRPr lang="en-US" sz="2400" dirty="0"/>
          </a:p>
        </p:txBody>
      </p:sp>
      <p:pic>
        <p:nvPicPr>
          <p:cNvPr id="7" name="Content Placeholder 6" descr="IMG_6398.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1656" r="11656"/>
          <a:stretch>
            <a:fillRect/>
          </a:stretch>
        </p:blipFill>
        <p:spPr>
          <a:xfrm rot="5400000">
            <a:off x="285882" y="2529634"/>
            <a:ext cx="3964378" cy="3877146"/>
          </a:xfrm>
          <a:ln w="57150" cmpd="sng">
            <a:solidFill>
              <a:schemeClr val="tx1"/>
            </a:solidFill>
          </a:ln>
        </p:spPr>
      </p:pic>
      <p:sp>
        <p:nvSpPr>
          <p:cNvPr id="5" name="Text Placeholder 4"/>
          <p:cNvSpPr>
            <a:spLocks noGrp="1"/>
          </p:cNvSpPr>
          <p:nvPr>
            <p:ph type="body" sz="quarter" idx="3"/>
          </p:nvPr>
        </p:nvSpPr>
        <p:spPr/>
        <p:txBody>
          <a:bodyPr>
            <a:noAutofit/>
          </a:bodyPr>
          <a:lstStyle/>
          <a:p>
            <a:pPr algn="ctr"/>
            <a:r>
              <a:rPr lang="en-US" sz="2400" dirty="0" smtClean="0"/>
              <a:t>LAY THE LINES</a:t>
            </a:r>
            <a:endParaRPr lang="en-US" sz="2400" dirty="0"/>
          </a:p>
        </p:txBody>
      </p:sp>
      <p:pic>
        <p:nvPicPr>
          <p:cNvPr id="8" name="Content Placeholder 7" descr="IMG_7343.jpg"/>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l="11641" r="11641"/>
          <a:stretch>
            <a:fillRect/>
          </a:stretch>
        </p:blipFill>
        <p:spPr>
          <a:xfrm>
            <a:off x="4746623" y="2499108"/>
            <a:ext cx="4041775" cy="3951288"/>
          </a:xfrm>
          <a:ln w="57150" cmpd="sng">
            <a:solidFill>
              <a:schemeClr val="tx1"/>
            </a:solidFill>
          </a:ln>
        </p:spPr>
      </p:pic>
    </p:spTree>
    <p:extLst>
      <p:ext uri="{BB962C8B-B14F-4D97-AF65-F5344CB8AC3E}">
        <p14:creationId xmlns:p14="http://schemas.microsoft.com/office/powerpoint/2010/main" val="20900270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CHURCH  ELECTRIC  </a:t>
            </a:r>
            <a:r>
              <a:rPr lang="en-US" dirty="0"/>
              <a:t>UPGRADED</a:t>
            </a:r>
          </a:p>
        </p:txBody>
      </p:sp>
      <p:sp>
        <p:nvSpPr>
          <p:cNvPr id="3" name="Text Placeholder 2"/>
          <p:cNvSpPr>
            <a:spLocks noGrp="1"/>
          </p:cNvSpPr>
          <p:nvPr>
            <p:ph type="body" idx="1"/>
          </p:nvPr>
        </p:nvSpPr>
        <p:spPr>
          <a:xfrm>
            <a:off x="457200" y="1535113"/>
            <a:ext cx="4040188" cy="639762"/>
          </a:xfrm>
        </p:spPr>
        <p:txBody>
          <a:bodyPr>
            <a:noAutofit/>
          </a:bodyPr>
          <a:lstStyle/>
          <a:p>
            <a:pPr algn="ctr"/>
            <a:r>
              <a:rPr lang="en-US" sz="2400" dirty="0" smtClean="0"/>
              <a:t>PREP FOR NEW METER</a:t>
            </a:r>
            <a:endParaRPr lang="en-US" sz="2400" dirty="0"/>
          </a:p>
        </p:txBody>
      </p:sp>
      <p:pic>
        <p:nvPicPr>
          <p:cNvPr id="7" name="Content Placeholder 6" descr="IMG_6450.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1656" r="11656"/>
          <a:stretch>
            <a:fillRect/>
          </a:stretch>
        </p:blipFill>
        <p:spPr>
          <a:xfrm rot="5400000">
            <a:off x="310627" y="2477250"/>
            <a:ext cx="4040188" cy="3951288"/>
          </a:xfrm>
          <a:ln w="57150" cmpd="sng">
            <a:solidFill>
              <a:schemeClr val="tx1"/>
            </a:solidFill>
          </a:ln>
        </p:spPr>
      </p:pic>
      <p:sp>
        <p:nvSpPr>
          <p:cNvPr id="5" name="Text Placeholder 4"/>
          <p:cNvSpPr>
            <a:spLocks noGrp="1"/>
          </p:cNvSpPr>
          <p:nvPr>
            <p:ph type="body" sz="quarter" idx="3"/>
          </p:nvPr>
        </p:nvSpPr>
        <p:spPr/>
        <p:txBody>
          <a:bodyPr>
            <a:noAutofit/>
          </a:bodyPr>
          <a:lstStyle/>
          <a:p>
            <a:pPr algn="ctr"/>
            <a:r>
              <a:rPr lang="en-US" sz="2400" dirty="0" smtClean="0"/>
              <a:t>NEW METER CONNECTED</a:t>
            </a:r>
            <a:endParaRPr lang="en-US" sz="2400" dirty="0"/>
          </a:p>
        </p:txBody>
      </p:sp>
      <p:pic>
        <p:nvPicPr>
          <p:cNvPr id="8" name="Content Placeholder 7" descr="IMG_6785.jpg"/>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l="11641" r="11641"/>
          <a:stretch>
            <a:fillRect/>
          </a:stretch>
        </p:blipFill>
        <p:spPr>
          <a:xfrm rot="5400000">
            <a:off x="4758000" y="2478043"/>
            <a:ext cx="4041775" cy="3951288"/>
          </a:xfrm>
          <a:ln w="57150" cmpd="sng">
            <a:solidFill>
              <a:schemeClr val="tx1"/>
            </a:solidFill>
          </a:ln>
        </p:spPr>
      </p:pic>
    </p:spTree>
    <p:extLst>
      <p:ext uri="{BB962C8B-B14F-4D97-AF65-F5344CB8AC3E}">
        <p14:creationId xmlns:p14="http://schemas.microsoft.com/office/powerpoint/2010/main" val="38561162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878" y="457200"/>
            <a:ext cx="8229600" cy="1143000"/>
          </a:xfrm>
        </p:spPr>
        <p:txBody>
          <a:bodyPr>
            <a:normAutofit fontScale="90000"/>
          </a:bodyPr>
          <a:lstStyle/>
          <a:p>
            <a:r>
              <a:rPr lang="en-US" dirty="0" smtClean="0"/>
              <a:t>CHURCH  ELECTRIC  UPGRADED</a:t>
            </a:r>
            <a:br>
              <a:rPr lang="en-US" dirty="0" smtClean="0"/>
            </a:br>
            <a:r>
              <a:rPr lang="en-US" dirty="0" smtClean="0"/>
              <a:t> </a:t>
            </a:r>
            <a:endParaRPr lang="en-US" dirty="0"/>
          </a:p>
        </p:txBody>
      </p:sp>
      <p:sp>
        <p:nvSpPr>
          <p:cNvPr id="4" name="Text Placeholder 3"/>
          <p:cNvSpPr>
            <a:spLocks noGrp="1"/>
          </p:cNvSpPr>
          <p:nvPr>
            <p:ph type="body" idx="1"/>
          </p:nvPr>
        </p:nvSpPr>
        <p:spPr>
          <a:xfrm>
            <a:off x="0" y="1535113"/>
            <a:ext cx="5019524" cy="639762"/>
          </a:xfrm>
        </p:spPr>
        <p:txBody>
          <a:bodyPr>
            <a:noAutofit/>
          </a:bodyPr>
          <a:lstStyle/>
          <a:p>
            <a:r>
              <a:rPr lang="en-US" sz="2400" dirty="0" smtClean="0"/>
              <a:t>NEW 200 AMP PANNEL INSTALLED</a:t>
            </a:r>
            <a:endParaRPr lang="en-US" sz="2400" dirty="0"/>
          </a:p>
        </p:txBody>
      </p:sp>
      <p:pic>
        <p:nvPicPr>
          <p:cNvPr id="7" name="Content Placeholder 6" descr="IMG_1688.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3259" b="13259"/>
          <a:stretch>
            <a:fillRect/>
          </a:stretch>
        </p:blipFill>
        <p:spPr>
          <a:xfrm>
            <a:off x="5019524" y="2598209"/>
            <a:ext cx="3428501" cy="3951288"/>
          </a:xfrm>
          <a:ln w="57150" cmpd="sng">
            <a:solidFill>
              <a:schemeClr val="tx1"/>
            </a:solidFill>
          </a:ln>
        </p:spPr>
      </p:pic>
      <p:sp>
        <p:nvSpPr>
          <p:cNvPr id="5" name="Text Placeholder 4"/>
          <p:cNvSpPr>
            <a:spLocks noGrp="1"/>
          </p:cNvSpPr>
          <p:nvPr>
            <p:ph type="body" sz="quarter" idx="3"/>
          </p:nvPr>
        </p:nvSpPr>
        <p:spPr>
          <a:xfrm>
            <a:off x="4660703" y="1535113"/>
            <a:ext cx="4041775" cy="574675"/>
          </a:xfrm>
        </p:spPr>
        <p:txBody>
          <a:bodyPr>
            <a:noAutofit/>
          </a:bodyPr>
          <a:lstStyle/>
          <a:p>
            <a:pPr algn="ctr"/>
            <a:r>
              <a:rPr lang="en-US" sz="2400" dirty="0" smtClean="0"/>
              <a:t>NEW  WIRING  RUN</a:t>
            </a:r>
            <a:endParaRPr lang="en-US" sz="2400" dirty="0"/>
          </a:p>
        </p:txBody>
      </p:sp>
      <p:pic>
        <p:nvPicPr>
          <p:cNvPr id="3" name="Picture 2" descr="IMG_6786.jpg"/>
          <p:cNvPicPr>
            <a:picLocks noChangeAspect="1"/>
          </p:cNvPicPr>
          <p:nvPr/>
        </p:nvPicPr>
        <p:blipFill rotWithShape="1">
          <a:blip r:embed="rId4" cstate="print">
            <a:extLst>
              <a:ext uri="{28A0092B-C50C-407E-A947-70E740481C1C}">
                <a14:useLocalDpi xmlns:a14="http://schemas.microsoft.com/office/drawing/2010/main" val="0"/>
              </a:ext>
            </a:extLst>
          </a:blip>
          <a:srcRect r="16005"/>
          <a:stretch/>
        </p:blipFill>
        <p:spPr>
          <a:xfrm rot="5400000">
            <a:off x="419791" y="2809789"/>
            <a:ext cx="3951289" cy="3528130"/>
          </a:xfrm>
          <a:prstGeom prst="rect">
            <a:avLst/>
          </a:prstGeom>
          <a:ln w="57150" cmpd="sng">
            <a:solidFill>
              <a:schemeClr val="tx1"/>
            </a:solidFill>
          </a:ln>
        </p:spPr>
      </p:pic>
    </p:spTree>
    <p:extLst>
      <p:ext uri="{BB962C8B-B14F-4D97-AF65-F5344CB8AC3E}">
        <p14:creationId xmlns:p14="http://schemas.microsoft.com/office/powerpoint/2010/main" val="24493625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64705"/>
            <a:ext cx="8229600" cy="940796"/>
          </a:xfrm>
        </p:spPr>
        <p:txBody>
          <a:bodyPr>
            <a:normAutofit fontScale="90000"/>
          </a:bodyPr>
          <a:lstStyle/>
          <a:p>
            <a:r>
              <a:rPr lang="en-US" dirty="0" smtClean="0"/>
              <a:t> CHURCH  ELECTRIC  UPGRADED </a:t>
            </a:r>
            <a:r>
              <a:rPr lang="en-US" dirty="0"/>
              <a:t>  </a:t>
            </a:r>
          </a:p>
        </p:txBody>
      </p:sp>
      <p:sp>
        <p:nvSpPr>
          <p:cNvPr id="5" name="Text Placeholder 4"/>
          <p:cNvSpPr>
            <a:spLocks noGrp="1"/>
          </p:cNvSpPr>
          <p:nvPr>
            <p:ph type="body" idx="1"/>
          </p:nvPr>
        </p:nvSpPr>
        <p:spPr>
          <a:xfrm>
            <a:off x="457200" y="1535113"/>
            <a:ext cx="8229600" cy="639762"/>
          </a:xfrm>
        </p:spPr>
        <p:txBody>
          <a:bodyPr>
            <a:noAutofit/>
          </a:bodyPr>
          <a:lstStyle/>
          <a:p>
            <a:pPr algn="ctr"/>
            <a:r>
              <a:rPr lang="en-US" sz="2400" dirty="0" smtClean="0"/>
              <a:t>OUT WITH THE OLD   --                            --   IN WITH THE NEW  </a:t>
            </a:r>
            <a:endParaRPr lang="en-US" sz="2400" dirty="0"/>
          </a:p>
        </p:txBody>
      </p:sp>
      <p:pic>
        <p:nvPicPr>
          <p:cNvPr id="3" name="Content Placeholder 2" descr="IMG_1670.jpe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5768" r="17694"/>
          <a:stretch/>
        </p:blipFill>
        <p:spPr>
          <a:xfrm rot="5400000">
            <a:off x="468882" y="2385272"/>
            <a:ext cx="3759201" cy="3713060"/>
          </a:xfrm>
          <a:ln w="57150" cmpd="sng">
            <a:solidFill>
              <a:srgbClr val="FFFFFF"/>
            </a:solidFill>
          </a:ln>
        </p:spPr>
      </p:pic>
      <p:sp>
        <p:nvSpPr>
          <p:cNvPr id="9" name="TextBox 8"/>
          <p:cNvSpPr txBox="1"/>
          <p:nvPr/>
        </p:nvSpPr>
        <p:spPr>
          <a:xfrm>
            <a:off x="1596953" y="731263"/>
            <a:ext cx="184666" cy="369332"/>
          </a:xfrm>
          <a:prstGeom prst="rect">
            <a:avLst/>
          </a:prstGeom>
          <a:noFill/>
        </p:spPr>
        <p:txBody>
          <a:bodyPr wrap="none" rtlCol="0">
            <a:spAutoFit/>
          </a:bodyPr>
          <a:lstStyle/>
          <a:p>
            <a:endParaRPr lang="en-US" dirty="0"/>
          </a:p>
        </p:txBody>
      </p:sp>
      <p:pic>
        <p:nvPicPr>
          <p:cNvPr id="6" name="Content Placeholder 5" descr="IMG_7490.jpg"/>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11641" t="-4486" r="11641" b="14237"/>
          <a:stretch/>
        </p:blipFill>
        <p:spPr>
          <a:xfrm>
            <a:off x="4645025" y="2352675"/>
            <a:ext cx="4041775" cy="3768725"/>
          </a:xfrm>
          <a:ln w="57150" cmpd="sng">
            <a:solidFill>
              <a:schemeClr val="tx1"/>
            </a:solidFill>
          </a:ln>
        </p:spPr>
      </p:pic>
    </p:spTree>
    <p:extLst>
      <p:ext uri="{BB962C8B-B14F-4D97-AF65-F5344CB8AC3E}">
        <p14:creationId xmlns:p14="http://schemas.microsoft.com/office/powerpoint/2010/main" val="6886109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themeOverride>
</file>

<file path=docProps/app.xml><?xml version="1.0" encoding="utf-8"?>
<Properties xmlns="http://schemas.openxmlformats.org/officeDocument/2006/extended-properties" xmlns:vt="http://schemas.openxmlformats.org/officeDocument/2006/docPropsVTypes">
  <Template/>
  <TotalTime>2332</TotalTime>
  <Words>1822</Words>
  <Application>Microsoft Macintosh PowerPoint</Application>
  <PresentationFormat>On-screen Show (4:3)</PresentationFormat>
  <Paragraphs>254</Paragraphs>
  <Slides>49</Slides>
  <Notes>49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Twilight</vt:lpstr>
      <vt:lpstr>PowerPoint Presentation</vt:lpstr>
      <vt:lpstr>AT KALKASKA  SDA  CHURCH</vt:lpstr>
      <vt:lpstr> FELLOWSHIP HALL   HEATING SYSTEM</vt:lpstr>
      <vt:lpstr> FELLOWSHIP HALL   HEATING SYSTEM</vt:lpstr>
      <vt:lpstr>FELLOWSHIP HALL DOORS REPAIRED &amp; PAINTED</vt:lpstr>
      <vt:lpstr>CHURCH  ELECTRIC  UPGRADED  </vt:lpstr>
      <vt:lpstr>CHURCH  ELECTRIC  UPGRADED</vt:lpstr>
      <vt:lpstr>CHURCH  ELECTRIC  UPGRADED  </vt:lpstr>
      <vt:lpstr> CHURCH  ELECTRIC  UPGRADED   </vt:lpstr>
      <vt:lpstr>NEW  LAZER  PROJECTOR </vt:lpstr>
      <vt:lpstr>NEW  LAZER  PROJECTOR </vt:lpstr>
      <vt:lpstr>MOVED  AV  COMMAND CENTRAL  TO  MAIN  FLOOR </vt:lpstr>
      <vt:lpstr>AV  SPLITTERS  &amp;  SWITCHERS</vt:lpstr>
      <vt:lpstr>NEW AV ROOM  WIRING </vt:lpstr>
      <vt:lpstr>LIVESTREAMING CAMERAS &amp; BACK WALL MONITOR  </vt:lpstr>
      <vt:lpstr>FINISHING    TOUCHES</vt:lpstr>
      <vt:lpstr>  NEW  AV ROOM  &amp;  DUTCH  DOOR </vt:lpstr>
      <vt:lpstr>FINISHED  AV ROOM</vt:lpstr>
      <vt:lpstr>SANCTUARY UPDATE</vt:lpstr>
      <vt:lpstr>SANCTUARY UPDATE</vt:lpstr>
      <vt:lpstr>SANCTUARY UPDATE</vt:lpstr>
      <vt:lpstr>SANCTUARY UPDATED</vt:lpstr>
      <vt:lpstr>SANCTUARY UPDATED</vt:lpstr>
      <vt:lpstr>OLD BAPTISTRY </vt:lpstr>
      <vt:lpstr>OLD BAPTISTRY REMOVED</vt:lpstr>
      <vt:lpstr>NEW BAPTISTRY AREA PREPARATION IN PROCESS</vt:lpstr>
      <vt:lpstr>NEW BAPTISTRY AREA PREPARATION IN PROCESS</vt:lpstr>
      <vt:lpstr>FOYER  ACCENT  WALL  PAINTED  </vt:lpstr>
      <vt:lpstr>FOYER  BASEBOARD  PAINTED  </vt:lpstr>
      <vt:lpstr>FRESH  NEW  LOOK  </vt:lpstr>
      <vt:lpstr>BATHROOM   UPDATE</vt:lpstr>
      <vt:lpstr>BATHROOM   UPDATE </vt:lpstr>
      <vt:lpstr>BATHROOM   UPDATE </vt:lpstr>
      <vt:lpstr>MECHANICAL ROOM</vt:lpstr>
      <vt:lpstr>MECHANICAL ROOM</vt:lpstr>
      <vt:lpstr>MECHANICAL ROOM</vt:lpstr>
      <vt:lpstr>MECHANICAL ROOM</vt:lpstr>
      <vt:lpstr> SANCTUARY ROOF </vt:lpstr>
      <vt:lpstr> SANCTUARY ROOF </vt:lpstr>
      <vt:lpstr> SANCTUARY ROOF </vt:lpstr>
      <vt:lpstr>SANCTUARY ROOF </vt:lpstr>
      <vt:lpstr>SANCTUARY ROOF </vt:lpstr>
      <vt:lpstr>EXTERIOR   TRIM   STRIPPED </vt:lpstr>
      <vt:lpstr>EXTERIOR TRIM REPAINTED </vt:lpstr>
      <vt:lpstr>PYLONS  ALL PAINTED</vt:lpstr>
      <vt:lpstr>CROSS LIGHTING REPAIRED</vt:lpstr>
      <vt:lpstr>CROSS   SHINING   BRIGHTLY OPENING   NIGHT </vt:lpstr>
      <vt:lpstr>WELCOME  TO   GOD’S HOUSE  IN  KALKASKA</vt:lpstr>
      <vt:lpstr>THANK   YOU  JESUS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Murdock</dc:creator>
  <cp:lastModifiedBy>Dolenda Murdock</cp:lastModifiedBy>
  <cp:revision>144</cp:revision>
  <dcterms:created xsi:type="dcterms:W3CDTF">2024-03-26T18:49:28Z</dcterms:created>
  <dcterms:modified xsi:type="dcterms:W3CDTF">2024-04-04T17:44:29Z</dcterms:modified>
</cp:coreProperties>
</file>