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297" r:id="rId6"/>
    <p:sldId id="293" r:id="rId7"/>
    <p:sldId id="256" r:id="rId8"/>
    <p:sldId id="259" r:id="rId9"/>
    <p:sldId id="261" r:id="rId10"/>
    <p:sldId id="294" r:id="rId11"/>
    <p:sldId id="278" r:id="rId12"/>
    <p:sldId id="262" r:id="rId13"/>
    <p:sldId id="286" r:id="rId14"/>
    <p:sldId id="295" r:id="rId15"/>
    <p:sldId id="296" r:id="rId16"/>
    <p:sldId id="266" r:id="rId17"/>
    <p:sldId id="271" r:id="rId18"/>
    <p:sldId id="273" r:id="rId19"/>
    <p:sldId id="267" r:id="rId20"/>
    <p:sldId id="274" r:id="rId21"/>
    <p:sldId id="277" r:id="rId22"/>
    <p:sldId id="272" r:id="rId23"/>
    <p:sldId id="270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63812" autoAdjust="0"/>
  </p:normalViewPr>
  <p:slideViewPr>
    <p:cSldViewPr snapToGrid="0">
      <p:cViewPr varScale="1">
        <p:scale>
          <a:sx n="78" d="100"/>
          <a:sy n="78" d="100"/>
        </p:scale>
        <p:origin x="13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4E6F4-7310-4E8B-8668-2730DA8F01D6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F04BE-6184-419E-9D3C-92517444B7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4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Bible</a:t>
            </a:r>
            <a:r>
              <a:rPr lang="en-US" b="0" baseline="0" dirty="0"/>
              <a:t> warns against the use of alcohol.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Read slide.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90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Read slide.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wedding feast in Cana, Jesus turned 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gallons of water into sweet, fresh juice.</a:t>
            </a:r>
            <a:r>
              <a:rPr lang="x-non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1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Addiction has hijacked the brain and changed it in many ways.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There is: </a:t>
            </a: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1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73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Alcohol affects physical and mental health. Seek help to get freedom.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r>
              <a:rPr lang="en-US" dirty="0"/>
              <a:t>Your likelihood of success is</a:t>
            </a:r>
            <a:r>
              <a:rPr lang="en-US" baseline="0" dirty="0"/>
              <a:t> greater when you reach out for help.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9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Read slide.</a:t>
            </a:r>
            <a:endParaRPr lang="en-US" b="1"/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3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/>
              <a:t>Read slide.</a:t>
            </a:r>
            <a:endParaRPr lang="en-US" b="1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mind, mood, stress levels, and behavior are powerfully influenced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foods we eat.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Choosing fresh leafy greens; wholesome vegetables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fruit free from grease and added sugar; wholesome whole grains; brain-healthy nuts and healthy fats such as olives and olive oil are going to dial down inflammation, improve thinking and problem-solving, and reduce stress.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89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Fitness training and aerobic exercise </a:t>
            </a:r>
            <a:r>
              <a:rPr lang="en-US" baseline="0" dirty="0"/>
              <a:t>has helped thousands of people overcome addiction by reducing cravings; improving mood and alertness; and lowering risk of relapse! This has proved true for mind-altering drugs as well as alcohol.  (Source: John </a:t>
            </a:r>
            <a:r>
              <a:rPr lang="en-US" baseline="0" dirty="0" err="1"/>
              <a:t>Ratey</a:t>
            </a:r>
            <a:r>
              <a:rPr lang="en-US" baseline="0" dirty="0"/>
              <a:t>, MD.  Spark)</a:t>
            </a:r>
          </a:p>
          <a:p>
            <a:endParaRPr lang="en-US" baseline="0" dirty="0"/>
          </a:p>
          <a:p>
            <a:r>
              <a:rPr lang="en-US" baseline="0" dirty="0"/>
              <a:t>There are fitness—promotion programs specially designed to battle substance abuse, and they can be very effective.  </a:t>
            </a:r>
          </a:p>
          <a:p>
            <a:endParaRPr lang="en-US" baseline="0" dirty="0"/>
          </a:p>
          <a:p>
            <a:r>
              <a:rPr lang="en-US" b="1" dirty="0"/>
              <a:t>(Note: RacingforRecovery.org </a:t>
            </a:r>
            <a:r>
              <a:rPr lang="en-US" b="0" dirty="0"/>
              <a:t>is</a:t>
            </a:r>
            <a:r>
              <a:rPr lang="en-US" b="0" baseline="0" dirty="0"/>
              <a:t> an example and has inspiring stories</a:t>
            </a:r>
            <a:r>
              <a:rPr lang="en-US" b="0" dirty="0"/>
              <a:t>)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1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Interact with those who have found freedom.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supportive people and activities that are fun and alcohol free.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6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Free on the inside. Just imagine</a:t>
            </a:r>
            <a:r>
              <a:rPr lang="en-US" baseline="0" dirty="0"/>
              <a:t>. Joy, recovery, healthy relationships. </a:t>
            </a:r>
          </a:p>
          <a:p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is the Healer.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says,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“Come unto Me, you that labor and are heavy laden, and I will give you rest.” 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Matthew 11:28.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will create in you a new heart, a new attitude, and a new life.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None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7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A549-AC66-4EB9-91EB-8FA16D465E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69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God’s promises, power, and plan, millions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overcome addictions, embarked on a new journey and a new life—and you can too!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will guide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step-by-step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One day at a time.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desire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have for freedom and change is an impression from the Holy Spirit.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“yes” right now.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Raise your hand high as you say, God please take my hand and create freedom in my life. (Raise your hand and wait for response.)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who have raised your hand, please meet me up front for prayer at the end of the meeting.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Presenter: Please read and study the tract that accompanies this PowerPoint</a:t>
            </a:r>
            <a:r>
              <a:rPr lang="en-US" b="1" baseline="0" dirty="0"/>
              <a:t> to prepare for this presentation.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In this session we are asking the question: </a:t>
            </a:r>
            <a:r>
              <a:rPr lang="en-US" b="1" baseline="0" dirty="0"/>
              <a:t>Read slide.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3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r>
              <a:rPr lang="en-US" baseline="0" dirty="0"/>
              <a:t>Alcohol is legal and socially accepted, but it is not harmless.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England’s government guidelines now state that there is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 safe level”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alcohol consumption, and even small amounts increase the risk of certain cancers.</a:t>
            </a:r>
            <a:r>
              <a:rPr lang="en-US" dirty="0">
                <a:effectLst/>
              </a:rPr>
              <a:t>     (Source: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UK’s Committee on Carcinogenicity on Alcohol and Cancer Risk.)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out of three people who use alcohol do so excessively. If you had a dog that bit one out of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three people, would you keep it?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0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large-scale study showed that women having just 3 drinks a week significantly increased their risk of breast cancer.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(Sources: CDC Alcohol Fact Sheet, 2016; </a:t>
            </a: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www.breastcancer.org/risk/factors/alcohol.</a:t>
            </a:r>
            <a:r>
              <a:rPr lang="en-US" b="0" baseline="0" dirty="0"/>
              <a:t>)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In this study from Scotland, </a:t>
            </a:r>
            <a:r>
              <a:rPr lang="en-US" b="1" baseline="0" dirty="0"/>
              <a:t>Read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r>
              <a:rPr lang="en-US" dirty="0"/>
              <a:t>Just after drinking, there is a </a:t>
            </a:r>
            <a:r>
              <a:rPr lang="en-US" b="0" dirty="0"/>
              <a:t>temporary</a:t>
            </a:r>
            <a:r>
              <a:rPr lang="en-US" b="1" dirty="0"/>
              <a:t> </a:t>
            </a:r>
            <a:r>
              <a:rPr lang="en-US" dirty="0"/>
              <a:t>rise</a:t>
            </a:r>
            <a:r>
              <a:rPr lang="en-US" baseline="0" dirty="0"/>
              <a:t> in</a:t>
            </a:r>
            <a:r>
              <a:rPr lang="en-US" dirty="0"/>
              <a:t> blood pressure and blood platelets become stickier, increasing the immediate risk of heart attacks and strokes.  (Source:</a:t>
            </a:r>
            <a:r>
              <a:rPr lang="en-US" baseline="0" dirty="0"/>
              <a:t> American Heart Association Report—Poster P158.  Elizabeth </a:t>
            </a:r>
            <a:r>
              <a:rPr lang="en-US" baseline="0" dirty="0" err="1"/>
              <a:t>Mostofsky</a:t>
            </a:r>
            <a:r>
              <a:rPr lang="en-US" baseline="0" dirty="0"/>
              <a:t>, Sc.D.)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06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Alcohol molecules are tiny, and soluble in both fat and water. They easily permeate almost all parts of the body.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can affect frontal lobe function,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involves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 solving, memory, judgement, impulse control, and behavior.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(Source: </a:t>
            </a:r>
            <a:r>
              <a:rPr lang="en-US" dirty="0"/>
              <a:t>Clinical Psychology Review</a:t>
            </a:r>
            <a:r>
              <a:rPr lang="en-US" baseline="0" dirty="0"/>
              <a:t> 2014;(</a:t>
            </a:r>
            <a:r>
              <a:rPr lang="en-US" dirty="0"/>
              <a:t>34):531–550;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http://www.recoveryanswers.org/blogs/neuroscience-of-recovery-the-brain-in-recovery/)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53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</a:p>
          <a:p>
            <a:endParaRPr lang="en-US" dirty="0"/>
          </a:p>
          <a:p>
            <a:r>
              <a:rPr lang="en-US" baseline="0" dirty="0"/>
              <a:t>Alcohol has twice the calories as sugar </a:t>
            </a:r>
            <a:r>
              <a:rPr lang="en-US" baseline="0"/>
              <a:t>per gram.</a:t>
            </a:r>
            <a:endParaRPr lang="en-US" baseline="0" dirty="0"/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(Source: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Medical News Group, 2003(36)6.)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(Source: Obesity and Alcohol: an Overview.  February 2012.  National Obesity Observatory)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Read slide.</a:t>
            </a:r>
            <a:endParaRPr lang="en-US" b="1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research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UK has found that excess body weight and alcohol consumption act together to increase the incidence of liver cirrhosis.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/>
          </a:p>
          <a:p>
            <a:r>
              <a:rPr lang="en-US" baseline="0" dirty="0"/>
              <a:t>(Source: Obesity and Alcohol: an Overview.  February 2012.  National Obesity Observatory)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F04BE-6184-419E-9D3C-92517444B7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1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6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3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3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70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5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26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0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3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02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90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bg2">
                <a:lumMod val="25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785C-414D-4719-9EED-69E572F12C7E}" type="datetimeFigureOut">
              <a:rPr lang="en-US" smtClean="0"/>
              <a:pPr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B4D4B-FDA9-4BAD-A79C-CA130FB847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01189-8B30-4E05-96B3-7DD71953175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6/14/18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462D-B0C0-463A-A6C8-010FE0D7E36E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98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4267200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ea typeface="Arial" charset="0"/>
                <a:cs typeface="Arial" charset="0"/>
              </a:rPr>
              <a:t>Images used in PowerPoint presentation are part of the presentation and not to be used out of context of the presentation, may not be used as stand-alone images unless to promote the presentation/event, and may not be resold in singular form or as part of an image library.  Images are © </a:t>
            </a:r>
            <a:r>
              <a:rPr lang="en-US" dirty="0" err="1">
                <a:solidFill>
                  <a:prstClr val="white"/>
                </a:solidFill>
                <a:ea typeface="Arial" charset="0"/>
                <a:cs typeface="Arial" charset="0"/>
              </a:rPr>
              <a:t>Alamy</a:t>
            </a:r>
            <a:r>
              <a:rPr lang="en-US" dirty="0">
                <a:solidFill>
                  <a:prstClr val="white"/>
                </a:solidFill>
                <a:ea typeface="Arial" charset="0"/>
                <a:cs typeface="Arial" charset="0"/>
              </a:rPr>
              <a:t> and presentation templates and content therein are © MISDA, any other usage requires written permission from both parties.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3258" y="2337936"/>
            <a:ext cx="8233542" cy="184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Images © Alamy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www.alamy.com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5" b="91636" l="1502" r="96847">
                        <a14:foregroundMark x1="42643" y1="41455" x2="42643" y2="41455"/>
                        <a14:foregroundMark x1="14114" y1="55273" x2="14114" y2="55273"/>
                        <a14:foregroundMark x1="85886" y1="59273" x2="85886" y2="59273"/>
                        <a14:foregroundMark x1="23123" y1="34545" x2="23123" y2="34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1295400"/>
            <a:ext cx="2590800" cy="1069774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6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C6CD9A-68D4-AE48-8E81-4BD7C8C9B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7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F07567-A0A6-0F45-B3E9-CAE121E73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7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89186A-A73A-124F-90D7-BFA34250D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42DA44-44DE-A44E-AFDF-30E341A0C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6ABC15-10A5-7F4E-A517-F1CB39EC1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0A896-8611-DC4E-8F35-007B2E4A4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49A3C5-2574-794F-86CE-E7AAF627B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9A5AE-ECBB-EC43-B5C6-49BDC161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670D8B-65EF-4C43-8A7C-5E4769800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1682D1-0E90-D247-B07E-633436066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22860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Scripture quotations used in </a:t>
            </a:r>
            <a:r>
              <a:rPr lang="en-US" b="1" i="1"/>
              <a:t>Balanced Living PowerPoints</a:t>
            </a:r>
            <a:r>
              <a:rPr lang="en-US"/>
              <a:t> are taken from Bibles in the Public Domain which have no USA copyright restrictions.  We have indicated which version each quotation is taken from as follows:</a:t>
            </a:r>
          </a:p>
          <a:p>
            <a:r>
              <a:rPr lang="en-US" b="1"/>
              <a:t>KJV</a:t>
            </a:r>
            <a:r>
              <a:rPr lang="en-US"/>
              <a:t> - King James Version </a:t>
            </a:r>
          </a:p>
          <a:p>
            <a:r>
              <a:rPr lang="en-US" b="1"/>
              <a:t>BBE</a:t>
            </a:r>
            <a:r>
              <a:rPr lang="en-US"/>
              <a:t> - Bible in Basic English</a:t>
            </a:r>
          </a:p>
          <a:p>
            <a:r>
              <a:rPr lang="en-US" b="1"/>
              <a:t>WEB</a:t>
            </a:r>
            <a:r>
              <a:rPr lang="en-US"/>
              <a:t> - World English Bible</a:t>
            </a:r>
          </a:p>
          <a:p>
            <a:r>
              <a:rPr lang="en-US" b="1"/>
              <a:t>DBY</a:t>
            </a:r>
            <a:r>
              <a:rPr lang="en-US"/>
              <a:t> - Darby's Translation</a:t>
            </a:r>
          </a:p>
          <a:p>
            <a:r>
              <a:rPr lang="en-US"/>
              <a:t>Any scriptures not otherwise noted are the author's paraphrase of one of these versions.</a:t>
            </a:r>
          </a:p>
          <a:p>
            <a:endParaRPr lang="en-US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84058" y="1726678"/>
            <a:ext cx="435742" cy="440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prstClr val="black"/>
                </a:solidFill>
                <a:ea typeface="Arial" charset="0"/>
                <a:cs typeface="Arial" charset="0"/>
              </a:rPr>
              <a:t>®</a:t>
            </a:r>
            <a:endParaRPr lang="en-US" sz="160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1C553E-FAF6-B745-A7E2-A9C2AE0CC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1DB2A-17F6-2847-AFBF-117767269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A12BC-9832-0C43-BFE6-4C081627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6375E-0CC6-904B-B52D-BBD7CA567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9739EB-A727-4649-A089-5F356C0B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4C4F1-613E-014C-8851-A7BAB675C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2A0E0E-88B3-184D-A020-C927E496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5A1BB0-C75A-F74B-91D2-47F88279E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9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2E06408ADEE41BF0B67F14AB15500" ma:contentTypeVersion="9" ma:contentTypeDescription="Create a new document." ma:contentTypeScope="" ma:versionID="72ed82b64911a7369b5a56d320e07570">
  <xsd:schema xmlns:xsd="http://www.w3.org/2001/XMLSchema" xmlns:xs="http://www.w3.org/2001/XMLSchema" xmlns:p="http://schemas.microsoft.com/office/2006/metadata/properties" xmlns:ns1="http://schemas.microsoft.com/sharepoint/v3" xmlns:ns2="b3d8973d-8316-407a-8e30-0fccab978384" xmlns:ns3="9b1224cd-25dc-4b65-9ab8-cd20bb625383" targetNamespace="http://schemas.microsoft.com/office/2006/metadata/properties" ma:root="true" ma:fieldsID="7cf185fc82ea8dd4cb979d0f375f72ee" ns1:_="" ns2:_="" ns3:_="">
    <xsd:import namespace="http://schemas.microsoft.com/sharepoint/v3"/>
    <xsd:import namespace="b3d8973d-8316-407a-8e30-0fccab978384"/>
    <xsd:import namespace="9b1224cd-25dc-4b65-9ab8-cd20bb6253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8973d-8316-407a-8e30-0fccab9783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224cd-25dc-4b65-9ab8-cd20bb625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88BC56-831A-45D9-8B74-5938E2680748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b3d8973d-8316-407a-8e30-0fccab978384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BDFEC3A-98E7-4561-B764-F4F3463C0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d8973d-8316-407a-8e30-0fccab978384"/>
    <ds:schemaRef ds:uri="9b1224cd-25dc-4b65-9ab8-cd20bb6253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767D0-AA8F-4E44-AE92-7307304917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971</Words>
  <Application>Microsoft Macintosh PowerPoint</Application>
  <PresentationFormat>On-screen Show (4:3)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© Alamy www.alamy.com</dc:title>
  <dc:creator>Evelyn Kissinger</dc:creator>
  <cp:lastModifiedBy>Eric Pletcher</cp:lastModifiedBy>
  <cp:revision>26</cp:revision>
  <dcterms:modified xsi:type="dcterms:W3CDTF">2018-06-14T17:26:03Z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0x0101003492E06408ADEE41BF0B67F14AB15500</vt:lpwstr>
  </property>
</Properties>
</file>