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9"/>
  </p:notesMasterIdLst>
  <p:sldIdLst>
    <p:sldId id="298" r:id="rId6"/>
    <p:sldId id="299" r:id="rId7"/>
    <p:sldId id="256" r:id="rId8"/>
    <p:sldId id="300" r:id="rId9"/>
    <p:sldId id="273" r:id="rId10"/>
    <p:sldId id="272" r:id="rId11"/>
    <p:sldId id="257" r:id="rId12"/>
    <p:sldId id="270" r:id="rId13"/>
    <p:sldId id="274" r:id="rId14"/>
    <p:sldId id="260" r:id="rId15"/>
    <p:sldId id="271" r:id="rId16"/>
    <p:sldId id="262" r:id="rId17"/>
    <p:sldId id="276" r:id="rId18"/>
    <p:sldId id="277" r:id="rId19"/>
    <p:sldId id="279" r:id="rId20"/>
    <p:sldId id="280" r:id="rId21"/>
    <p:sldId id="268" r:id="rId22"/>
    <p:sldId id="281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2" r:id="rId31"/>
    <p:sldId id="293" r:id="rId32"/>
    <p:sldId id="295" r:id="rId33"/>
    <p:sldId id="294" r:id="rId34"/>
    <p:sldId id="282" r:id="rId35"/>
    <p:sldId id="296" r:id="rId36"/>
    <p:sldId id="302" r:id="rId37"/>
    <p:sldId id="29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22"/>
    <p:restoredTop sz="57459" autoAdjust="0"/>
  </p:normalViewPr>
  <p:slideViewPr>
    <p:cSldViewPr>
      <p:cViewPr varScale="1">
        <p:scale>
          <a:sx n="69" d="100"/>
          <a:sy n="69" d="100"/>
        </p:scale>
        <p:origin x="19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69BE4-5A62-4AD5-84AB-CBB6427353E8}" type="datetimeFigureOut">
              <a:rPr lang="en-US" smtClean="0"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7BDEA-45CE-4F74-867E-93A4BB23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7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solidFill>
                <a:srgbClr val="000000"/>
              </a:solidFill>
            </a:endParaRPr>
          </a:p>
          <a:p>
            <a:endParaRPr lang="en-US" b="0"/>
          </a:p>
          <a:p>
            <a:endParaRPr lang="en-US" b="0" baseline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5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</a:p>
          <a:p>
            <a:endParaRPr lang="en-US" sz="1200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38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sz="1200" b="0" dirty="0"/>
              <a:t>Your body produces</a:t>
            </a:r>
            <a:r>
              <a:rPr lang="en-US" sz="1200" b="0" baseline="0" dirty="0"/>
              <a:t> mood-boosting and pain dampening chemical messengers called endorphins when you exercise or enjoy a pleasant meal.  They also dampen pain signals.</a:t>
            </a:r>
          </a:p>
          <a:p>
            <a:endParaRPr lang="en-US" sz="1200" b="0" baseline="0" dirty="0"/>
          </a:p>
          <a:p>
            <a:r>
              <a:rPr lang="en-US" sz="1200" b="0" dirty="0"/>
              <a:t>The </a:t>
            </a:r>
            <a:r>
              <a:rPr lang="en-US" sz="1200" b="0" baseline="0" dirty="0"/>
              <a:t>receptors for the body’s pain-soothing endorphins are located in many other organs besides the brain, including the muscles, heart, and intestines.</a:t>
            </a:r>
          </a:p>
          <a:p>
            <a:endParaRPr lang="en-US" sz="1200" b="0" baseline="0" dirty="0"/>
          </a:p>
          <a:p>
            <a:r>
              <a:rPr lang="en-US" sz="1200" b="0" baseline="0" dirty="0"/>
              <a:t>Your emotions affect more than your brain—they affect many other organs and the sensitivity of the body’s pain systems.  </a:t>
            </a:r>
          </a:p>
          <a:p>
            <a:endParaRPr lang="en-US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In addition, childhood adversity may influence pain sensitivity later in life.  (Source: </a:t>
            </a:r>
            <a:r>
              <a:rPr lang="pl-PL" dirty="0"/>
              <a:t>Neuropsychiatr Dis Treat. 2015; 11: 2109–2116.</a:t>
            </a:r>
            <a:r>
              <a:rPr lang="en-US" dirty="0"/>
              <a:t>)</a:t>
            </a:r>
            <a:r>
              <a:rPr lang="pl-PL" dirty="0"/>
              <a:t> </a:t>
            </a:r>
            <a:endParaRPr lang="en-US" sz="1200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45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</a:p>
          <a:p>
            <a:endParaRPr lang="en-US" sz="1200" b="1" baseline="0" dirty="0"/>
          </a:p>
          <a:p>
            <a:r>
              <a:rPr lang="en-US" sz="1200" b="0" baseline="0" dirty="0"/>
              <a:t>(Wait for response)</a:t>
            </a:r>
          </a:p>
          <a:p>
            <a:endParaRPr lang="en-US" sz="1200" b="0" baseline="0" dirty="0"/>
          </a:p>
          <a:p>
            <a:r>
              <a:rPr lang="en-US" sz="1200" b="0" baseline="0" dirty="0"/>
              <a:t>Examples: Lack of sleep; stress; violent, distressing media; irregular schedule; sugary foods and drinks; high saturated fat diet; smoking; obesity; chronic mood states such as anger; hopelessness; depression.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16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dirty="0"/>
              <a:t>Can you identify</a:t>
            </a:r>
            <a:r>
              <a:rPr lang="en-US" baseline="0" dirty="0"/>
              <a:t> some possible pain “dampeners”?  (Wait for response)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Examples:  Plenty of sleep; relaxation; regular schedule; fresh vegetables and fruits; high fiber vegetarian diet; exercise; positive mood states such as forgiveness; gratitude; hope; optimism; faith and trust in God.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31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The effects may be subtle, but over time: </a:t>
            </a: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52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dirty="0"/>
              <a:t>Avoiding pain kindlers and increasing pain dampeners increase</a:t>
            </a:r>
            <a:r>
              <a:rPr lang="en-US" baseline="0" dirty="0"/>
              <a:t> general health, emotional and mental health.</a:t>
            </a:r>
          </a:p>
          <a:p>
            <a:endParaRPr lang="en-US" baseline="0" dirty="0"/>
          </a:p>
          <a:p>
            <a:r>
              <a:rPr lang="en-US" baseline="0" dirty="0"/>
              <a:t>These healthy habits also increase the ability to adapt to chronic conditions that are here to stay.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1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63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dirty="0"/>
              <a:t>Expecting</a:t>
            </a:r>
            <a:r>
              <a:rPr lang="en-US" baseline="0" dirty="0"/>
              <a:t> pain can amplify the pain response. Pessimism increases suffering.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(Source: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Brain Res 2000;122:245-53.)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74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dirty="0"/>
              <a:t>Focusing on the positive aspects of life reduce the sense of helplessness that accompanies pain.</a:t>
            </a:r>
          </a:p>
          <a:p>
            <a:endParaRPr lang="en-US" dirty="0"/>
          </a:p>
          <a:p>
            <a:r>
              <a:rPr lang="en-US" dirty="0"/>
              <a:t>This can lead to faster recovery from injuries</a:t>
            </a:r>
            <a:r>
              <a:rPr lang="en-US" baseline="0" dirty="0"/>
              <a:t> and better coping abilities.</a:t>
            </a:r>
          </a:p>
          <a:p>
            <a:endParaRPr lang="en-US" baseline="0" dirty="0"/>
          </a:p>
          <a:p>
            <a:r>
              <a:rPr lang="en-US" baseline="0" dirty="0"/>
              <a:t>(Source: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 Feb;44(1):12-22)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11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Catastrophizing, anxiety, depression, guilt, and negativity all heighten the sensitivity and activity of pain circuits, causing the sufferer to attach negative emotional meaning to his or her pain.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(Source: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April 2004;72:2.)</a:t>
            </a: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2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69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Depression is a major factor underlying chronic pain.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Treating depression and expressing gratitude can lessen pain and help you cope with existing pain.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(Source:  </a:t>
            </a:r>
            <a:r>
              <a:rPr lang="pl-PL" dirty="0"/>
              <a:t>Biol Psychiatry. </a:t>
            </a:r>
            <a:r>
              <a:rPr lang="pl-PL" b="0" dirty="0"/>
              <a:t>2010</a:t>
            </a:r>
            <a:r>
              <a:rPr lang="pl-PL" dirty="0"/>
              <a:t> Jun 1;67(11):1083-90.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43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</a:p>
          <a:p>
            <a:endParaRPr lang="en-US" sz="1200" b="1" baseline="0" dirty="0"/>
          </a:p>
          <a:p>
            <a:r>
              <a:rPr lang="en-US" sz="1200" b="0" baseline="0" dirty="0"/>
              <a:t>Pro-inflammatory molecules increase pain sensitivity.  </a:t>
            </a:r>
          </a:p>
          <a:p>
            <a:endParaRPr lang="en-US" sz="1200" b="0" baseline="0" dirty="0"/>
          </a:p>
          <a:p>
            <a:r>
              <a:rPr lang="en-US" sz="1200" b="0" baseline="0" dirty="0"/>
              <a:t>They also contribute to obesity and other chronic disorders that enhance pain, arthritis, joint stiffness, and slow recovery from injuries.</a:t>
            </a:r>
          </a:p>
          <a:p>
            <a:endParaRPr lang="en-US" sz="1200" b="0" baseline="0" dirty="0"/>
          </a:p>
          <a:p>
            <a:r>
              <a:rPr lang="en-US" sz="1200" b="0" baseline="0" dirty="0"/>
              <a:t>What would some of these foods be?  (Wait for response)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72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Meals rich in fresh fruits, vegetables (especially leafy greens), whole grains, beans, and legumes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 many stress-reducing nutrients, including magnesium.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meal rich in these colorful foods.  (Wait for response)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you taste it?  Amazing!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09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</a:p>
          <a:p>
            <a:endParaRPr lang="en-US" sz="1200" b="1" baseline="0" dirty="0"/>
          </a:p>
          <a:p>
            <a:r>
              <a:rPr lang="en-US" sz="1200" b="0" baseline="0" dirty="0"/>
              <a:t>What are some ways to include more of these fats into breakfast? Lunch or supper?  (Wait for response)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16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dirty="0"/>
              <a:t>Drinking plenty of fresh water between</a:t>
            </a:r>
            <a:r>
              <a:rPr lang="en-US" baseline="0" dirty="0"/>
              <a:t> meals instead of with meals promotes healthy digestion and helps prevent indigestion and bloating.  </a:t>
            </a:r>
          </a:p>
          <a:p>
            <a:endParaRPr lang="en-US" baseline="0" dirty="0"/>
          </a:p>
          <a:p>
            <a:r>
              <a:rPr lang="en-US" baseline="0" dirty="0"/>
              <a:t>Try adding a sprig of mint or fresh lemon to add zesty flavor.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13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Engaging in regular exercise suited to your ability reduces anxiety and increases flexibility, range-of-motion, muscle strength, and circulation.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Gentle exercise can reduce pain and improve energy levels in chronic fatigue and fibromyalgia patients.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Exercise outdoors to get the sunshine advantage.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want to consider getting your vitamin D levels checked. Low levels of vitamin D are linked with various types of chronic pain conditions.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(Source: </a:t>
            </a:r>
            <a:r>
              <a:rPr lang="en-US" dirty="0"/>
              <a:t>Musculoskeletal Care. 2016 Jul 12:</a:t>
            </a:r>
            <a:r>
              <a:rPr lang="en-US" baseline="0" dirty="0"/>
              <a:t> </a:t>
            </a:r>
            <a:r>
              <a:rPr lang="en-US" dirty="0" err="1"/>
              <a:t>Epub</a:t>
            </a:r>
            <a:r>
              <a:rPr lang="en-US" dirty="0"/>
              <a:t> ahead of print)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2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Sunshine and exercise aid in developing a sound sleep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Establishing</a:t>
            </a:r>
            <a:r>
              <a:rPr lang="en-US" baseline="0" dirty="0"/>
              <a:t> a regular “sleep routine” signals the brain that it is time to slow down and rest.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75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dirty="0"/>
              <a:t>What are some positive sleep routines that can facilitate a good night’s rest?</a:t>
            </a:r>
            <a:r>
              <a:rPr lang="en-US" baseline="0" dirty="0"/>
              <a:t>  (Wait for response)</a:t>
            </a:r>
          </a:p>
          <a:p>
            <a:endParaRPr lang="en-US" baseline="0" dirty="0"/>
          </a:p>
          <a:p>
            <a:r>
              <a:rPr lang="en-US" baseline="0" dirty="0"/>
              <a:t>(Examples: Reading an inspiring book; journaling; a favorite chair or special bathrobe to relax in; an evening bath or shower; walking the dog; a cup of herbal tea)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14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39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dirty="0"/>
              <a:t>Getting involved with a church, hobby, or support group breaks</a:t>
            </a:r>
            <a:r>
              <a:rPr lang="en-US" baseline="0" dirty="0"/>
              <a:t> the isolation trap and helps bring creativity and happiness into your experience—and those are real pain dampeners!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71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Presenter: Please read and study the tract that accompanies this PowerPoint</a:t>
            </a:r>
            <a:r>
              <a:rPr lang="en-US" b="1" baseline="0" dirty="0"/>
              <a:t> to prepare for this presentation. 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Chronic pain is associated with a wide range of injury and disease, and is sometimes the disease itself. </a:t>
            </a:r>
            <a:r>
              <a:rPr lang="en-US" baseline="0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effectLst/>
              </a:rPr>
              <a:t>The purpose of this program is to address chronic pain in the big picture, not to address specific pain syndromes.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effectLst/>
              </a:rPr>
              <a:t>We will look at helpful lifestyle, emotional, natural, and spiritual tools for addressing chronic pain.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84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remember an experience of 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onnecting with someone who is less fortunate than you?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it put your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 challenges in perspective?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Connecting with others can turn your attention away from your pain.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42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</a:p>
          <a:p>
            <a:endParaRPr lang="en-US" sz="1200" b="1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God’s names is “The Comforter.” John 14:26. He is described as the “lifter up of my head.”  Psalm 3:3.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54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 promises to strengthen and comfort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has also given us powerful mental, physical, and lifestyle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strategies for coping with and reducing pain. 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20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why do some face a life of chronic pain while others are healed? We don’t have all the answers.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we do know there’s a better life available after this one—a life free from pain, disease, and sin.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 your life here may be scarred by suffering, through faith you can look forward to a new life in heaven when Jesus returns.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you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put your life, your mind, your habits, your future into God’s hands?  He knows the way and He will show the way.  (Wait for response)</a:t>
            </a:r>
            <a:endParaRPr lang="en-US" sz="1200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with your doctor and other health care practitioners for guidance and available resources.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It’s important to note that these lifestyle tips are not meant to replace the interventions of your health care provider, physical therapist, or other support systems you have in place.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This information is meant to support those systems through applying positive personal wellness principles.</a:t>
            </a:r>
            <a:endParaRPr lang="en-US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1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 can persist long after an injury is healed, so in one sense chronic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become its own self-perpetuating condition.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particularly true of back, neck, and headache pain.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80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We could also include irritable bowel syndrome and other distressing GI</a:t>
            </a:r>
            <a:r>
              <a:rPr lang="en-US" sz="1200" b="0" baseline="0" dirty="0"/>
              <a:t> disorders that affect millions of Americans.</a:t>
            </a:r>
            <a:endParaRPr lang="en-US" sz="1200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31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is easy to identify the source of pain, such as tumors, lupus, or diabetic nerve pain.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times the source of pain is difficult to pin down.  This can be frustrating for both the sufferer and the health care provider.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instance, more than half of chronic back-pain patients have no detectible physical basis for their pain—but if you have back pain, you know it is real.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there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those patients who have physical signs of injury by experience little or no pain.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(Source:  Deal R. Chronic Pain, 2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ed. INR, Concord, CA 2009.)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1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The respected physician Sir William Osler stated: “While the good physician treats the disease, the great physician treats the patient.—meaning the </a:t>
            </a:r>
            <a:r>
              <a:rPr lang="en-US" sz="1200" b="0" i="1" baseline="0" dirty="0"/>
              <a:t>whole </a:t>
            </a:r>
            <a:r>
              <a:rPr lang="en-US" sz="1200" b="0" baseline="0" dirty="0"/>
              <a:t>patient.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Jesus Christ, the Great Physician, knows these connections because He is our Creator.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When on earth, He ministered to the whole person: physical, mental, emotional, and spiritual.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/>
              <a:t>He extended His healing touch to every human need: the sick, the weary, the downcast, the depressed, the anxious, and the guilt-ridden.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73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Read</a:t>
            </a:r>
            <a:r>
              <a:rPr lang="en-US" sz="1200" b="1" baseline="0" dirty="0"/>
              <a:t> slide.</a:t>
            </a:r>
            <a:endParaRPr lang="en-US" sz="1200" b="1" dirty="0"/>
          </a:p>
          <a:p>
            <a:endParaRPr lang="en-US" dirty="0"/>
          </a:p>
          <a:p>
            <a:r>
              <a:rPr lang="en-US" dirty="0"/>
              <a:t>As early as 1900 Harvard physician</a:t>
            </a:r>
            <a:r>
              <a:rPr lang="en-US" baseline="0" dirty="0"/>
              <a:t> Walter Cannon recognized through his studies that emotional pressure, sadness, and fear could cause changes in stress hormones and neurotransmitters that heightened pain in the sufferer.</a:t>
            </a:r>
          </a:p>
          <a:p>
            <a:endParaRPr lang="en-US" baseline="0" dirty="0"/>
          </a:p>
          <a:p>
            <a:r>
              <a:rPr lang="en-US" baseline="0" dirty="0"/>
              <a:t>(Note to clinicians:  Excessive production of stress hormones and neurotransmitters such as epinephrine, norepinephrine, and cortisol can lead to severe pain, cardiovascular disease, weight gain, and fatigue.  Source: Scott Brady, MD, Pain free for Life, p. 157)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7BDEA-45CE-4F74-867E-93A4BB2363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59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79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9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33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65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6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70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8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28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22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17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60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3D495-6751-46B7-9AE8-3DB7D708EFB7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6F8A3-B214-463B-8797-0F44FD81BC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78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42672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Images used in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powerpoint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presentation are part of the presentation and not to be used out of context of the presentation, may not be used as stand-alone images unless to promote the presentation/event, and may not be resold in singular form or as part of an image library.  Images are ©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and presentation templates and content therein are © MISDA, any other usage requires written permission from both parties.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53258" y="2337936"/>
            <a:ext cx="8233542" cy="1846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Images © </a:t>
            </a:r>
            <a:r>
              <a:rPr lang="en-US" sz="40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br>
              <a:rPr lang="en-US" sz="6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www.alamy.com</a:t>
            </a:r>
            <a:endParaRPr lang="en-US" sz="3200" dirty="0">
              <a:solidFill>
                <a:srgbClr val="EEECE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1636" l="1502" r="96847">
                        <a14:foregroundMark x1="42643" y1="41455" x2="42643" y2="41455"/>
                        <a14:foregroundMark x1="14114" y1="55273" x2="14114" y2="55273"/>
                        <a14:foregroundMark x1="85886" y1="59273" x2="85886" y2="59273"/>
                        <a14:foregroundMark x1="23123" y1="34545" x2="23123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276885"/>
            <a:ext cx="2590800" cy="10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31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C7ABD-5F1B-F445-85C9-9CC2FBCA5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31B067-50B6-7547-9FDF-E3E2F173D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95725-381F-C745-9A1F-FCBC326C4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6806B-C4AA-764A-A56E-5F556F6CE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DAB84-A9CC-6E45-9F76-BAB658EBF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7CACE-E3A8-D74E-A667-97CA8217B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9127C-2096-8C48-BBDE-4FB1F6D3D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7777F-5227-854C-BA9D-1424A4A37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237A7-82D6-314E-8A3C-90133FF82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8DF97-A7AC-DB4E-A955-3FABC0C3F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2286000"/>
            <a:ext cx="739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Scripture quotations used in </a:t>
            </a:r>
            <a:r>
              <a:rPr lang="en-US" b="1" i="1">
                <a:solidFill>
                  <a:prstClr val="white"/>
                </a:solidFill>
              </a:rPr>
              <a:t>Balanced Living PowerPoints</a:t>
            </a:r>
            <a:r>
              <a:rPr lang="en-US">
                <a:solidFill>
                  <a:prstClr val="white"/>
                </a:solidFill>
              </a:rPr>
              <a:t> are taken from Bibles in the Public Domain which have no USA copyright restrictions.  We have indicated which version each quotation is taken from as follows:</a:t>
            </a:r>
          </a:p>
          <a:p>
            <a:r>
              <a:rPr lang="en-US" b="1">
                <a:solidFill>
                  <a:prstClr val="white"/>
                </a:solidFill>
              </a:rPr>
              <a:t>KJV</a:t>
            </a:r>
            <a:r>
              <a:rPr lang="en-US">
                <a:solidFill>
                  <a:prstClr val="white"/>
                </a:solidFill>
              </a:rPr>
              <a:t> - King James Version </a:t>
            </a:r>
          </a:p>
          <a:p>
            <a:r>
              <a:rPr lang="en-US" b="1">
                <a:solidFill>
                  <a:prstClr val="white"/>
                </a:solidFill>
              </a:rPr>
              <a:t>BBE</a:t>
            </a:r>
            <a:r>
              <a:rPr lang="en-US">
                <a:solidFill>
                  <a:prstClr val="white"/>
                </a:solidFill>
              </a:rPr>
              <a:t> - Bible in Basic English</a:t>
            </a:r>
          </a:p>
          <a:p>
            <a:r>
              <a:rPr lang="en-US" b="1">
                <a:solidFill>
                  <a:prstClr val="white"/>
                </a:solidFill>
              </a:rPr>
              <a:t>WEB</a:t>
            </a:r>
            <a:r>
              <a:rPr lang="en-US">
                <a:solidFill>
                  <a:prstClr val="white"/>
                </a:solidFill>
              </a:rPr>
              <a:t> - World English Bible</a:t>
            </a:r>
          </a:p>
          <a:p>
            <a:r>
              <a:rPr lang="en-US" b="1">
                <a:solidFill>
                  <a:prstClr val="white"/>
                </a:solidFill>
              </a:rPr>
              <a:t>DBY</a:t>
            </a:r>
            <a:r>
              <a:rPr lang="en-US">
                <a:solidFill>
                  <a:prstClr val="white"/>
                </a:solidFill>
              </a:rPr>
              <a:t> - Darby's Translation</a:t>
            </a:r>
          </a:p>
          <a:p>
            <a:r>
              <a:rPr lang="en-US">
                <a:solidFill>
                  <a:prstClr val="white"/>
                </a:solidFill>
              </a:rPr>
              <a:t>Any scriptures not otherwise noted are the author's paraphrase of one of these versions.</a:t>
            </a:r>
          </a:p>
          <a:p>
            <a:endParaRPr lang="en-US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92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D09F6-CE4C-F540-B751-770BE23B3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433A6-0698-0344-85E2-413EC3AC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3641D-596B-514B-97EE-C267935DB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D0829-51EA-1F4E-884E-0B95B9673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7F810-82F0-F946-9629-06BFB342C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4CF12-EEFE-2942-88D8-EBBE02872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DCA8DF-DE45-8C4C-954D-E5C85383B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9BFFA-5A71-B34A-BB8A-B63013383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856EA7-43AF-6B41-BBE8-B55D53B2F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22417-02E5-B74B-AE74-8E4C0C362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42C21-4BC0-AA41-A354-8874D7F8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C2BE9-E344-1742-AB31-5FA9B03C3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DD8B89-6CFA-2140-8C39-7E63C9AF2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F2971-E040-CC46-B827-0C42AA0C3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A66E5-E88C-9D44-B6E5-23E0708AC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2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FCA93-B954-374A-ACC3-67B49AD06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B3514-F51A-2843-9DF2-7605492F7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0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E44910-C5E5-2A44-916F-B865A5E2D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95E55-16DC-634A-ABA5-4B5ADD891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8FEB8-E20F-2A4E-A99D-AC91D8B70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A896C-6ECE-E447-B5B4-4D7C666FB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0AF6A-A26E-554D-90CD-2F01029AC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06408ADEE41BF0B67F14AB15500" ma:contentTypeVersion="9" ma:contentTypeDescription="Create a new document." ma:contentTypeScope="" ma:versionID="72ed82b64911a7369b5a56d320e07570">
  <xsd:schema xmlns:xsd="http://www.w3.org/2001/XMLSchema" xmlns:xs="http://www.w3.org/2001/XMLSchema" xmlns:p="http://schemas.microsoft.com/office/2006/metadata/properties" xmlns:ns1="http://schemas.microsoft.com/sharepoint/v3" xmlns:ns2="b3d8973d-8316-407a-8e30-0fccab978384" xmlns:ns3="9b1224cd-25dc-4b65-9ab8-cd20bb625383" targetNamespace="http://schemas.microsoft.com/office/2006/metadata/properties" ma:root="true" ma:fieldsID="7cf185fc82ea8dd4cb979d0f375f72ee" ns1:_="" ns2:_="" ns3:_="">
    <xsd:import namespace="http://schemas.microsoft.com/sharepoint/v3"/>
    <xsd:import namespace="b3d8973d-8316-407a-8e30-0fccab978384"/>
    <xsd:import namespace="9b1224cd-25dc-4b65-9ab8-cd20bb6253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8973d-8316-407a-8e30-0fccab978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224cd-25dc-4b65-9ab8-cd20bb625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FAF8B5-6A8B-4E09-8014-CA7C9A1376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B76F46-1B90-4F1C-AFDE-5331BAC81CD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981BC60-21B9-464C-A238-FE06BF655E7A}"/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1685</Words>
  <Application>Microsoft Macintosh PowerPoint</Application>
  <PresentationFormat>On-screen Show (4:3)</PresentationFormat>
  <Paragraphs>223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Conference of SDA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vgriffin</dc:creator>
  <cp:lastModifiedBy>Eric Pletcher</cp:lastModifiedBy>
  <cp:revision>114</cp:revision>
  <dcterms:created xsi:type="dcterms:W3CDTF">2014-10-10T15:51:29Z</dcterms:created>
  <dcterms:modified xsi:type="dcterms:W3CDTF">2018-06-14T17:35:27Z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0x0101003492E06408ADEE41BF0B67F14AB15500</vt:lpwstr>
  </property>
</Properties>
</file>