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25"/>
  </p:notesMasterIdLst>
  <p:sldIdLst>
    <p:sldId id="309" r:id="rId6"/>
    <p:sldId id="310" r:id="rId7"/>
    <p:sldId id="256" r:id="rId8"/>
    <p:sldId id="257" r:id="rId9"/>
    <p:sldId id="258" r:id="rId10"/>
    <p:sldId id="259" r:id="rId11"/>
    <p:sldId id="260" r:id="rId12"/>
    <p:sldId id="307" r:id="rId13"/>
    <p:sldId id="311" r:id="rId14"/>
    <p:sldId id="292" r:id="rId15"/>
    <p:sldId id="273" r:id="rId16"/>
    <p:sldId id="296" r:id="rId17"/>
    <p:sldId id="288" r:id="rId18"/>
    <p:sldId id="308" r:id="rId19"/>
    <p:sldId id="305" r:id="rId20"/>
    <p:sldId id="294" r:id="rId21"/>
    <p:sldId id="264" r:id="rId22"/>
    <p:sldId id="265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CCFF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3"/>
    <p:restoredTop sz="69682" autoAdjust="0"/>
  </p:normalViewPr>
  <p:slideViewPr>
    <p:cSldViewPr>
      <p:cViewPr varScale="1">
        <p:scale>
          <a:sx n="85" d="100"/>
          <a:sy n="85" d="100"/>
        </p:scale>
        <p:origin x="8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316C7-DFA1-411D-9CE5-8A183EB5AE43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8A9EC-95C8-4BE8-BB0B-E627292691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/>
          </a:p>
          <a:p>
            <a:endParaRPr lang="en-US" b="0" baseline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good news is that there is hope!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God has engineered our brains for renewal, recovery, and restoration over time.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following are some practical ways to find balance in your life.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5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baseline="0" dirty="0"/>
              <a:t>Research increasingly underscores the powerful mind/body connection in mental and physical health.</a:t>
            </a:r>
          </a:p>
          <a:p>
            <a:endParaRPr lang="en-US" b="0" baseline="0" dirty="0"/>
          </a:p>
          <a:p>
            <a:r>
              <a:rPr lang="en-US" b="0" dirty="0"/>
              <a:t>Food is medicine—and</a:t>
            </a:r>
            <a:r>
              <a:rPr lang="en-US" b="0" baseline="0" dirty="0"/>
              <a:t> good tasting, colorful medicine!  </a:t>
            </a:r>
          </a:p>
          <a:p>
            <a:endParaRPr lang="en-US" b="0" baseline="0" dirty="0"/>
          </a:p>
          <a:p>
            <a:r>
              <a:rPr lang="en-US" b="0" baseline="0" dirty="0"/>
              <a:t>What foods boost brain health and mood? (wait for response)</a:t>
            </a:r>
          </a:p>
          <a:p>
            <a:endParaRPr lang="en-US" b="0" baseline="0" dirty="0"/>
          </a:p>
          <a:p>
            <a:r>
              <a:rPr lang="en-US" b="0" baseline="0" dirty="0"/>
              <a:t>Which foods work against good brain health? (wait for response)</a:t>
            </a:r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76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Your body wants healthy carbs.  </a:t>
            </a:r>
            <a:r>
              <a:rPr lang="en-US" b="1" dirty="0"/>
              <a:t>Read slide.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Carbohydrates</a:t>
            </a:r>
            <a:r>
              <a:rPr lang="en-US" b="0" baseline="0" dirty="0"/>
              <a:t> and wholesome plant foods are the major fuel source for cells.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Sugary drinks, sweets, and white flour products promote cravings and addictions.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Whole foods and unrefined carbohydrates satisfy carbohydrate cravings linked to depression.</a:t>
            </a: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6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Depression affects “sleep architecture,” which is how sleep cycles function throughout the night.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 “sleep routine” is a set of habits that remind your brain it’s time to slow down, like a hot bath, cup</a:t>
            </a:r>
            <a:r>
              <a:rPr lang="en-US" b="0" baseline="0" dirty="0"/>
              <a:t> of herb tea, or a favorite book.</a:t>
            </a: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Many factors improve sleep:  Can you think of any others?  (wait for response)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(Note, psychological and spiritual factors like forgiveness, gratitude, prayer, God’s promises)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70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schemeClr val="tx1"/>
                </a:solidFill>
              </a:rPr>
              <a:t>Read slide.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Exercise is powerful</a:t>
            </a:r>
            <a:r>
              <a:rPr lang="en-US" baseline="0" dirty="0">
                <a:solidFill>
                  <a:schemeClr val="tx1"/>
                </a:solidFill>
              </a:rPr>
              <a:t> in creating new neurons for restoring the brain.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F3F5-D04F-4324-ADE0-3ECAAFFB145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72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Attitude, social networks and a healthy lifestyle are woven together in their importance for physical and mental health.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</a:t>
            </a:r>
            <a:r>
              <a:rPr lang="en-US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our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bigger and provide support and accountability.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8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person’s psychological state is a prominent factor in health.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positive instead of the negative.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solutions instead of the problem.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44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Healing takes place with time and perseverance. </a:t>
            </a:r>
          </a:p>
          <a:p>
            <a:endParaRPr lang="en-US" b="0" dirty="0"/>
          </a:p>
          <a:p>
            <a:r>
              <a:rPr lang="en-US" b="0" dirty="0"/>
              <a:t>There can even be joy</a:t>
            </a:r>
            <a:r>
              <a:rPr lang="en-US" b="0" baseline="0" dirty="0"/>
              <a:t> in the healing journey.</a:t>
            </a:r>
          </a:p>
          <a:p>
            <a:endParaRPr lang="en-US" b="0" dirty="0"/>
          </a:p>
          <a:p>
            <a:r>
              <a:rPr lang="en-US" b="0" dirty="0"/>
              <a:t>Choosing God, choosing</a:t>
            </a:r>
            <a:r>
              <a:rPr lang="en-US" b="0" baseline="0" dirty="0"/>
              <a:t> faith, choosing His plan are all decisions based on choice, not feelings.  </a:t>
            </a:r>
          </a:p>
          <a:p>
            <a:endParaRPr lang="en-US" b="0" baseline="0" dirty="0"/>
          </a:p>
          <a:p>
            <a:r>
              <a:rPr lang="en-US" b="0" baseline="0" dirty="0"/>
              <a:t>His promises are sure.</a:t>
            </a:r>
          </a:p>
          <a:p>
            <a:endParaRPr lang="en-US" b="0" baseline="0" dirty="0"/>
          </a:p>
          <a:p>
            <a:r>
              <a:rPr lang="en-US" b="0" baseline="0"/>
              <a:t>Will you make </a:t>
            </a:r>
            <a:r>
              <a:rPr lang="en-US" b="0" baseline="0" dirty="0"/>
              <a:t>that choice today? (Call for raised hands: wait for response)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69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</a:p>
          <a:p>
            <a:endParaRPr lang="en-US" b="1" baseline="0" dirty="0"/>
          </a:p>
          <a:p>
            <a:r>
              <a:rPr lang="en-US" b="1" baseline="0" dirty="0"/>
              <a:t>Read slide.</a:t>
            </a:r>
          </a:p>
          <a:p>
            <a:endParaRPr lang="en-US" baseline="0" dirty="0"/>
          </a:p>
          <a:p>
            <a:r>
              <a:rPr lang="en-US" baseline="0" dirty="0"/>
              <a:t>Depression is the leading cause of disability in the United States and Canada, ahead of heart disease, any given cancer, and AIDS.</a:t>
            </a:r>
          </a:p>
          <a:p>
            <a:endParaRPr lang="en-US" baseline="0" dirty="0"/>
          </a:p>
          <a:p>
            <a:r>
              <a:rPr lang="en-US" baseline="0" dirty="0"/>
              <a:t>In this session we will look at some practical ways to address and fight depression, and to build hope and healing into your daily 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4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Abraham Lincoln suffered from serious bouts of melancholy and depression.  </a:t>
            </a:r>
          </a:p>
          <a:p>
            <a:endParaRPr lang="en-US" b="0" dirty="0"/>
          </a:p>
          <a:p>
            <a:r>
              <a:rPr lang="en-US" b="0" dirty="0"/>
              <a:t>During one of those seasons of sadness he declared: </a:t>
            </a:r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9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These are more than stories about remarkable people who overcame great</a:t>
            </a:r>
            <a:r>
              <a:rPr lang="en-US" b="0" baseline="0" dirty="0"/>
              <a:t> odds.  </a:t>
            </a:r>
          </a:p>
          <a:p>
            <a:endParaRPr lang="en-US" b="0" baseline="0" dirty="0"/>
          </a:p>
          <a:p>
            <a:r>
              <a:rPr lang="en-US" b="0" baseline="0" dirty="0"/>
              <a:t>These stories are about the awesome power of the human brain to retool and reshape itself in spite of challenges.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Dr.</a:t>
            </a:r>
            <a:r>
              <a:rPr lang="en-US" b="0" baseline="0" dirty="0"/>
              <a:t> Neal </a:t>
            </a:r>
            <a:r>
              <a:rPr lang="en-US" b="0" baseline="0" dirty="0" err="1"/>
              <a:t>Nedley</a:t>
            </a:r>
            <a:r>
              <a:rPr lang="en-US" b="0" baseline="0" dirty="0"/>
              <a:t>, MD, in his book Depression: The Way Out has identified 21 “depression hits.”</a:t>
            </a:r>
          </a:p>
          <a:p>
            <a:endParaRPr lang="en-US" b="0" baseline="0" dirty="0"/>
          </a:p>
          <a:p>
            <a:r>
              <a:rPr lang="en-US" b="0" baseline="0" dirty="0"/>
              <a:t>In his lifestyle approach to treating depression, he states that:  </a:t>
            </a: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8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It is important to work with a healthcare</a:t>
            </a:r>
            <a:r>
              <a:rPr lang="en-US" b="0" baseline="0" dirty="0"/>
              <a:t> professional in the case of serious depression, as 75% of sufferers have other conditions that need to be addressed.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8A9EC-95C8-4BE8-BB0B-E627292691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3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4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33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32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94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66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17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93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0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FAC7-39A1-4CE5-B81B-67C79418072E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DC262-7443-4390-9916-2D916ED5C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5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ea typeface="Arial" charset="0"/>
                <a:cs typeface="Arial" charset="0"/>
              </a:rPr>
              <a:t>Images used in PowerPoint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453258" y="2337936"/>
            <a:ext cx="8233542" cy="18467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Images © Alamy</a:t>
            </a:r>
            <a:br>
              <a:rPr lang="en-US" sz="6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584058" y="1726678"/>
            <a:ext cx="435742" cy="440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®</a:t>
            </a:r>
            <a:endParaRPr lang="en-US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F6586F-0D1D-6C48-9216-EACFA1C5F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528D83-6888-B548-85E5-C2D5C0336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9EDFD-6BA5-6142-8A9A-17E1307DB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1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C0F981-3527-1D4E-8F94-9348BF0CA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2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295F1-9A63-D345-8522-19767A1F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A2CB72-4A0F-004B-889C-A3D43E350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9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96F11-2326-E64B-BA4F-D5E9D8CA8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196FC4-220C-804E-9B8D-9C80182F0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59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FF4E04-F833-C140-9141-8C9F6A27E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7B9E0-F53C-1A4D-A876-3AAE83694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Scripture quotations used in </a:t>
            </a:r>
            <a:r>
              <a:rPr lang="en-US" b="1" i="1" dirty="0"/>
              <a:t>Balanced Living PowerPoints</a:t>
            </a:r>
            <a:r>
              <a:rPr lang="en-US" dirty="0"/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 dirty="0"/>
              <a:t>KJV</a:t>
            </a:r>
            <a:r>
              <a:rPr lang="en-US" dirty="0"/>
              <a:t> - King James Version </a:t>
            </a:r>
          </a:p>
          <a:p>
            <a:r>
              <a:rPr lang="en-US" b="1" dirty="0"/>
              <a:t>BBE</a:t>
            </a:r>
            <a:r>
              <a:rPr lang="en-US" dirty="0"/>
              <a:t> - Bible in Basic English</a:t>
            </a:r>
          </a:p>
          <a:p>
            <a:r>
              <a:rPr lang="en-US" b="1" dirty="0"/>
              <a:t>WEB</a:t>
            </a:r>
            <a:r>
              <a:rPr lang="en-US" dirty="0"/>
              <a:t> - World English Bible</a:t>
            </a:r>
          </a:p>
          <a:p>
            <a:r>
              <a:rPr lang="en-US" b="1" dirty="0"/>
              <a:t>DBY</a:t>
            </a:r>
            <a:r>
              <a:rPr lang="en-US" dirty="0"/>
              <a:t> - Darby's Translation</a:t>
            </a:r>
          </a:p>
          <a:p>
            <a:r>
              <a:rPr lang="en-US" dirty="0"/>
              <a:t>Any scriptures not otherwise noted are the author's paraphrase of one of these versions.</a:t>
            </a:r>
          </a:p>
          <a:p>
            <a:endParaRPr lang="en-US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584058" y="1726678"/>
            <a:ext cx="435742" cy="440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prstClr val="black"/>
                </a:solidFill>
                <a:ea typeface="Arial" charset="0"/>
                <a:cs typeface="Arial" charset="0"/>
              </a:rPr>
              <a:t>®</a:t>
            </a:r>
            <a:endParaRPr lang="en-US" sz="1600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C8904-EF17-6841-B11E-0B5500CF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CF658-6D20-2444-80E6-63BC30940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E908D-7A2C-B34D-86E6-E0B2F372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ED8BA-D51A-684C-AB5F-F1315C7C1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429A6-44A1-194F-AB46-C0D101400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D1537-6D2E-6143-AD2C-B667B321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01A11-7B12-E045-9347-54B945AA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3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7A4D35-D313-41CA-BCC1-E0C683C077B9}">
  <ds:schemaRefs>
    <ds:schemaRef ds:uri="http://schemas.microsoft.com/office/2006/metadata/properties"/>
    <ds:schemaRef ds:uri="b3d8973d-8316-407a-8e30-0fccab978384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5D59DB2-36B1-4C41-9216-CC4DCFAB5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d8973d-8316-407a-8e30-0fccab978384"/>
    <ds:schemaRef ds:uri="9b1224cd-25dc-4b65-9ab8-cd20bb625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C156ED-EF53-4935-9C0E-7ABFFCAEB4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738</Words>
  <Application>Microsoft Macintosh PowerPoint</Application>
  <PresentationFormat>On-screen Show (4:3)</PresentationFormat>
  <Paragraphs>117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1_Office Theme</vt:lpstr>
      <vt:lpstr>Images © Alamy www.alamy.com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164</cp:revision>
  <dcterms:created xsi:type="dcterms:W3CDTF">2014-03-26T17:14:05Z</dcterms:created>
  <dcterms:modified xsi:type="dcterms:W3CDTF">2018-06-14T17:27:55Z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