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314" r:id="rId5"/>
    <p:sldId id="315" r:id="rId6"/>
    <p:sldId id="256" r:id="rId7"/>
    <p:sldId id="271" r:id="rId8"/>
    <p:sldId id="272" r:id="rId9"/>
    <p:sldId id="303" r:id="rId10"/>
    <p:sldId id="275" r:id="rId11"/>
    <p:sldId id="266" r:id="rId12"/>
    <p:sldId id="267" r:id="rId13"/>
    <p:sldId id="262" r:id="rId14"/>
    <p:sldId id="263" r:id="rId15"/>
    <p:sldId id="265" r:id="rId16"/>
    <p:sldId id="306" r:id="rId17"/>
    <p:sldId id="309" r:id="rId18"/>
    <p:sldId id="308" r:id="rId19"/>
    <p:sldId id="277" r:id="rId20"/>
    <p:sldId id="278" r:id="rId21"/>
    <p:sldId id="279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5" autoAdjust="0"/>
    <p:restoredTop sz="49309" autoAdjust="0"/>
  </p:normalViewPr>
  <p:slideViewPr>
    <p:cSldViewPr>
      <p:cViewPr varScale="1">
        <p:scale>
          <a:sx n="58" d="100"/>
          <a:sy n="58" d="100"/>
        </p:scale>
        <p:origin x="21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B9A6D-A44D-43AB-BA00-64F6003C5900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14E07-81FB-4F43-9DE7-45B76BE2A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12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4B62B-3A17-4E04-8666-1F44E5B779D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48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endParaRPr lang="en-US" baseline="0" dirty="0"/>
          </a:p>
          <a:p>
            <a:r>
              <a:rPr lang="en-US" baseline="0" dirty="0"/>
              <a:t>Overeating and inactivity creates sluggish circulation, sluggish thinking, indigestion, fatigue, and  poor mood.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4E07-81FB-4F43-9DE7-45B76BE2AB2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5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Drink</a:t>
            </a:r>
            <a:r>
              <a:rPr lang="en-US" b="0" baseline="0" dirty="0"/>
              <a:t> a nice big glass of water when you wake up in the morning.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4E07-81FB-4F43-9DE7-45B76BE2AB2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66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latin typeface="Arial" pitchFamily="34" charset="0"/>
              </a:rPr>
              <a:t>“The relation that exists between the mind and body is very intimate.  When one is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affected, the other is always more or less in sympathy…When the intellect is clouded, the moral powers are enfeebled, and sin does not look sinful.”  Ellen White, Our High Calling,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p. 266.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4E07-81FB-4F43-9DE7-45B76BE2AB2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96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endParaRPr lang="en-US" sz="1200" baseline="0" dirty="0">
              <a:latin typeface="Arial" pitchFamily="34" charset="0"/>
            </a:endParaRP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aseline="0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B8052-902D-4748-B992-EB3679C4BE3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57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B8052-902D-4748-B992-EB3679C4BE3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27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Read slide</a:t>
            </a:r>
            <a:endParaRPr lang="en-US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baseline="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B8052-902D-4748-B992-EB3679C4BE3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6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In addition, </a:t>
            </a:r>
            <a:r>
              <a:rPr lang="en-US" b="1" dirty="0"/>
              <a:t>Read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4E07-81FB-4F43-9DE7-45B76BE2AB2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26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endParaRPr lang="en-US" dirty="0"/>
          </a:p>
          <a:p>
            <a:r>
              <a:rPr lang="en-US" dirty="0"/>
              <a:t>Take time to choose healthful</a:t>
            </a:r>
            <a:r>
              <a:rPr lang="en-US" baseline="0" dirty="0"/>
              <a:t> foods, watch portion sizes; slow down eating, enjoy your mealtime with others and have a grateful heart.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4E07-81FB-4F43-9DE7-45B76BE2AB2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23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Jesus is</a:t>
            </a:r>
            <a:r>
              <a:rPr lang="en-US" b="0" baseline="0" dirty="0"/>
              <a:t> inviting you now:  </a:t>
            </a:r>
            <a:r>
              <a:rPr lang="en-US" b="1" dirty="0"/>
              <a:t>Read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4E07-81FB-4F43-9DE7-45B76BE2AB2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850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Read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50800" dist="63500" dir="2700000" algn="tl" rotWithShape="0">
                    <a:prstClr val="black">
                      <a:alpha val="6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Eating good food in regular patterns aids digestive health; feeding on the Word of God eases life’s worries and leads to eternal life.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He wants to calm you in life’s storms—but He will not force an entrance.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The invitation is His, but the decision is yours.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Will you accept His gracious invitation just now?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Will you receive His principles for better digestive and mental health habits; for spiritual health and eternal life?  (raise hand and wait for response)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4E07-81FB-4F43-9DE7-45B76BE2AB2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56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A549-AC66-4EB9-91EB-8FA16D465EC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71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Read slide.</a:t>
            </a:r>
          </a:p>
          <a:p>
            <a:endParaRPr lang="en-US" b="1" dirty="0"/>
          </a:p>
          <a:p>
            <a:r>
              <a:rPr lang="en-US" b="0" dirty="0"/>
              <a:t>Digestion—it’s one of those things we don’t think too</a:t>
            </a:r>
            <a:r>
              <a:rPr lang="en-US" b="0" baseline="0" dirty="0"/>
              <a:t> much about until it goes awry—and then we can’t think about much else.</a:t>
            </a:r>
          </a:p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4E07-81FB-4F43-9DE7-45B76BE2AB2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10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endParaRPr lang="en-US" dirty="0"/>
          </a:p>
          <a:p>
            <a:r>
              <a:rPr lang="en-US" baseline="0" dirty="0"/>
              <a:t>Over 10 million Americans suffer from chronic GI problems.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4E07-81FB-4F43-9DE7-45B76BE2AB2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28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4E07-81FB-4F43-9DE7-45B76BE2AB2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2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endParaRPr lang="en-US" dirty="0"/>
          </a:p>
          <a:p>
            <a:r>
              <a:rPr lang="en-US" dirty="0"/>
              <a:t>Your environment, schedule, activity level, mental state, and diet all affect digestive</a:t>
            </a:r>
            <a:r>
              <a:rPr lang="en-US" baseline="0" dirty="0"/>
              <a:t> health.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4E07-81FB-4F43-9DE7-45B76BE2AB2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63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endParaRPr lang="en-US" dirty="0"/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type of food eaten influences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microbiome or gut bacteria. </a:t>
            </a:r>
          </a:p>
          <a:p>
            <a:endParaRPr lang="en-US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Good gut microbiome (bacteria)</a:t>
            </a:r>
            <a:r>
              <a:rPr lang="en-US" baseline="0" dirty="0"/>
              <a:t> thrive on dietary fiber – vegetables, fruits, </a:t>
            </a:r>
            <a:r>
              <a:rPr lang="en-US" baseline="0"/>
              <a:t>whole grains</a:t>
            </a:r>
            <a:r>
              <a:rPr lang="en-US" baseline="0" dirty="0"/>
              <a:t>, beans &amp; nuts.</a:t>
            </a:r>
          </a:p>
          <a:p>
            <a:endParaRPr lang="en-US" baseline="0" dirty="0"/>
          </a:p>
          <a:p>
            <a:r>
              <a:rPr lang="en-US" baseline="0" dirty="0"/>
              <a:t>Harmful gut microbiome (bacteria) thrive on sugar and fat – causing inflammation—and increased risk for disease.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4E07-81FB-4F43-9DE7-45B76BE2AB2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30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“Eat breakfast like a king, lunch like a queen, and supper like a pauper.”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4E07-81FB-4F43-9DE7-45B76BE2AB2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41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Slow down, turn off the media and enjoy your meal with others.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4E07-81FB-4F43-9DE7-45B76BE2AB2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49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582D-8600-4B18-907B-F4015E9A7B7F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625F-50B9-45EF-A70C-AA6579C01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582D-8600-4B18-907B-F4015E9A7B7F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625F-50B9-45EF-A70C-AA6579C01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582D-8600-4B18-907B-F4015E9A7B7F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625F-50B9-45EF-A70C-AA6579C01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7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582D-8600-4B18-907B-F4015E9A7B7F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625F-50B9-45EF-A70C-AA6579C01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582D-8600-4B18-907B-F4015E9A7B7F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625F-50B9-45EF-A70C-AA6579C01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582D-8600-4B18-907B-F4015E9A7B7F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625F-50B9-45EF-A70C-AA6579C01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582D-8600-4B18-907B-F4015E9A7B7F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625F-50B9-45EF-A70C-AA6579C01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582D-8600-4B18-907B-F4015E9A7B7F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625F-50B9-45EF-A70C-AA6579C01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582D-8600-4B18-907B-F4015E9A7B7F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625F-50B9-45EF-A70C-AA6579C01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582D-8600-4B18-907B-F4015E9A7B7F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625F-50B9-45EF-A70C-AA6579C01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582D-8600-4B18-907B-F4015E9A7B7F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625F-50B9-45EF-A70C-AA6579C01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0"/>
              </a:schemeClr>
            </a:gs>
            <a:gs pos="50000">
              <a:schemeClr val="accent5">
                <a:lumMod val="50000"/>
              </a:schemeClr>
            </a:gs>
            <a:gs pos="100000">
              <a:schemeClr val="accent4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6582D-8600-4B18-907B-F4015E9A7B7F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0625F-50B9-45EF-A70C-AA6579C01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85800" y="4267200"/>
            <a:ext cx="777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Images used in PowerPoint presentation are part of the presentation and not to be used out of context of the presentation, may not be used as stand-alone images unless to promote the presentation/event, and may not be resold in singular form or as part of an image library.  Images are © </a:t>
            </a:r>
            <a:r>
              <a:rPr lang="en-US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Alamy</a:t>
            </a:r>
            <a:r>
              <a:rPr lang="en-US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and presentation templates and content therein are © MISDA, any other usage requires written permission from both parties.</a:t>
            </a: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453258" y="2337936"/>
            <a:ext cx="8233542" cy="1846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Images © Alamy</a:t>
            </a:r>
            <a:b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www.alamy.com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55" b="91636" l="1502" r="96847">
                        <a14:foregroundMark x1="42643" y1="41455" x2="42643" y2="41455"/>
                        <a14:foregroundMark x1="14114" y1="55273" x2="14114" y2="55273"/>
                        <a14:foregroundMark x1="85886" y1="59273" x2="85886" y2="59273"/>
                        <a14:foregroundMark x1="23123" y1="34545" x2="23123" y2="34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6600" y="1276885"/>
            <a:ext cx="2590800" cy="106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29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95B18A-2644-AD49-863C-786240EE2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AD94EF-6860-6940-8312-A54D10264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DC6963-EFE2-9E43-AFBC-6320E440E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B4A182-B187-F740-A659-FB4267802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19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4468F0-E31A-D740-91F4-601DFA06F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9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EC459F-5E0E-8840-AA39-95C92DC06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6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4E87FE-CA02-9843-A639-0C94D1156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363BCA-8EAC-534C-9D1A-4BA28EEDD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3E7E-972F-8F4C-BF8C-D49528212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FC0595-A678-ED43-9779-3A404AF64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4400" y="2286000"/>
            <a:ext cx="7391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Scripture quotations used in </a:t>
            </a:r>
            <a:r>
              <a:rPr lang="en-US" b="1" i="1" dirty="0">
                <a:solidFill>
                  <a:prstClr val="white"/>
                </a:solidFill>
              </a:rPr>
              <a:t>Balanced Living PowerPoints</a:t>
            </a:r>
            <a:r>
              <a:rPr lang="en-US" dirty="0">
                <a:solidFill>
                  <a:prstClr val="white"/>
                </a:solidFill>
              </a:rPr>
              <a:t> are taken from Bibles in the Public Domain which have no USA copyright restrictions.  We have indicated which version each quotation is taken from as follows:</a:t>
            </a:r>
          </a:p>
          <a:p>
            <a:r>
              <a:rPr lang="en-US" b="1" dirty="0">
                <a:solidFill>
                  <a:prstClr val="white"/>
                </a:solidFill>
              </a:rPr>
              <a:t>KJV</a:t>
            </a:r>
            <a:r>
              <a:rPr lang="en-US" dirty="0">
                <a:solidFill>
                  <a:prstClr val="white"/>
                </a:solidFill>
              </a:rPr>
              <a:t> - King James Version </a:t>
            </a:r>
          </a:p>
          <a:p>
            <a:r>
              <a:rPr lang="en-US" b="1" dirty="0">
                <a:solidFill>
                  <a:prstClr val="white"/>
                </a:solidFill>
              </a:rPr>
              <a:t>BBE</a:t>
            </a:r>
            <a:r>
              <a:rPr lang="en-US" dirty="0">
                <a:solidFill>
                  <a:prstClr val="white"/>
                </a:solidFill>
              </a:rPr>
              <a:t> - Bible in Basic English</a:t>
            </a:r>
          </a:p>
          <a:p>
            <a:r>
              <a:rPr lang="en-US" b="1" dirty="0">
                <a:solidFill>
                  <a:prstClr val="white"/>
                </a:solidFill>
              </a:rPr>
              <a:t>WEB</a:t>
            </a:r>
            <a:r>
              <a:rPr lang="en-US" dirty="0">
                <a:solidFill>
                  <a:prstClr val="white"/>
                </a:solidFill>
              </a:rPr>
              <a:t> - World English Bible</a:t>
            </a:r>
          </a:p>
          <a:p>
            <a:r>
              <a:rPr lang="en-US" b="1" dirty="0">
                <a:solidFill>
                  <a:prstClr val="white"/>
                </a:solidFill>
              </a:rPr>
              <a:t>DBY</a:t>
            </a:r>
            <a:r>
              <a:rPr lang="en-US" dirty="0">
                <a:solidFill>
                  <a:prstClr val="white"/>
                </a:solidFill>
              </a:rPr>
              <a:t> - Darby's Translation</a:t>
            </a:r>
          </a:p>
          <a:p>
            <a:r>
              <a:rPr lang="en-US" dirty="0">
                <a:solidFill>
                  <a:prstClr val="white"/>
                </a:solidFill>
              </a:rPr>
              <a:t>Any scriptures not otherwise noted are the author's paraphrase of one of these versions.</a:t>
            </a:r>
          </a:p>
          <a:p>
            <a:endParaRPr lang="en-US" dirty="0">
              <a:solidFill>
                <a:prstClr val="white"/>
              </a:solidFill>
              <a:ea typeface="Arial" charset="0"/>
              <a:cs typeface="Arial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5584058" y="1726678"/>
            <a:ext cx="435742" cy="440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prstClr val="black"/>
                </a:solidFill>
                <a:ea typeface="Arial" charset="0"/>
                <a:cs typeface="Arial" charset="0"/>
              </a:rPr>
              <a:t>®</a:t>
            </a:r>
            <a:endParaRPr lang="en-US" sz="16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80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3D233D-D6B8-5A4D-ACC3-4FAB4CE74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203C0E-F322-C44A-9BAE-27A1DD99B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6C6272-5CBF-4D47-92F6-E7338EB38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7FA40F-344F-8C4F-B5E8-724D06257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1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B55D85-4D8A-904C-A76B-BC87E95BD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32DE3F-D9A2-9145-AE72-91A24B44D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0FCA7D-7C6D-DB4A-932F-BA56B06D1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92E06408ADEE41BF0B67F14AB15500" ma:contentTypeVersion="9" ma:contentTypeDescription="Create a new document." ma:contentTypeScope="" ma:versionID="72ed82b64911a7369b5a56d320e07570">
  <xsd:schema xmlns:xsd="http://www.w3.org/2001/XMLSchema" xmlns:xs="http://www.w3.org/2001/XMLSchema" xmlns:p="http://schemas.microsoft.com/office/2006/metadata/properties" xmlns:ns1="http://schemas.microsoft.com/sharepoint/v3" xmlns:ns2="b3d8973d-8316-407a-8e30-0fccab978384" xmlns:ns3="9b1224cd-25dc-4b65-9ab8-cd20bb625383" targetNamespace="http://schemas.microsoft.com/office/2006/metadata/properties" ma:root="true" ma:fieldsID="7cf185fc82ea8dd4cb979d0f375f72ee" ns1:_="" ns2:_="" ns3:_="">
    <xsd:import namespace="http://schemas.microsoft.com/sharepoint/v3"/>
    <xsd:import namespace="b3d8973d-8316-407a-8e30-0fccab978384"/>
    <xsd:import namespace="9b1224cd-25dc-4b65-9ab8-cd20bb62538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8973d-8316-407a-8e30-0fccab9783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224cd-25dc-4b65-9ab8-cd20bb6253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D27D41B-0C05-4532-BD2C-BDFBABF894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31BA08-216D-4B57-BAA8-8F235B6168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3d8973d-8316-407a-8e30-0fccab978384"/>
    <ds:schemaRef ds:uri="9b1224cd-25dc-4b65-9ab8-cd20bb6253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C4F11A-D4B6-4409-84E4-B243DC955D5C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b3d8973d-8316-407a-8e30-0fccab978384"/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2244</TotalTime>
  <Words>555</Words>
  <Application>Microsoft Macintosh PowerPoint</Application>
  <PresentationFormat>On-screen Show (4:3)</PresentationFormat>
  <Paragraphs>90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Michigan Conference of SDA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vgriffin</dc:creator>
  <cp:lastModifiedBy>Eric Pletcher</cp:lastModifiedBy>
  <cp:revision>110</cp:revision>
  <dcterms:created xsi:type="dcterms:W3CDTF">2014-12-03T20:31:58Z</dcterms:created>
  <dcterms:modified xsi:type="dcterms:W3CDTF">2018-06-14T17:25:22Z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0x0101003492E06408ADEE41BF0B67F14AB15500</vt:lpwstr>
  </property>
</Properties>
</file>