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6" r:id="rId5"/>
    <p:sldMasterId id="2147483727" r:id="rId6"/>
  </p:sldMasterIdLst>
  <p:notesMasterIdLst>
    <p:notesMasterId r:id="rId28"/>
  </p:notesMasterIdLst>
  <p:sldIdLst>
    <p:sldId id="382" r:id="rId7"/>
    <p:sldId id="383" r:id="rId8"/>
    <p:sldId id="270" r:id="rId9"/>
    <p:sldId id="271" r:id="rId10"/>
    <p:sldId id="361" r:id="rId11"/>
    <p:sldId id="295" r:id="rId12"/>
    <p:sldId id="355" r:id="rId13"/>
    <p:sldId id="349" r:id="rId14"/>
    <p:sldId id="379" r:id="rId15"/>
    <p:sldId id="338" r:id="rId16"/>
    <p:sldId id="283" r:id="rId17"/>
    <p:sldId id="340" r:id="rId18"/>
    <p:sldId id="380" r:id="rId19"/>
    <p:sldId id="381" r:id="rId20"/>
    <p:sldId id="364" r:id="rId21"/>
    <p:sldId id="363" r:id="rId22"/>
    <p:sldId id="339" r:id="rId23"/>
    <p:sldId id="359" r:id="rId24"/>
    <p:sldId id="365" r:id="rId25"/>
    <p:sldId id="366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99"/>
    <a:srgbClr val="CC66FF"/>
    <a:srgbClr val="CCFF99"/>
    <a:srgbClr val="FF9900"/>
    <a:srgbClr val="FF6699"/>
    <a:srgbClr val="FF7C80"/>
    <a:srgbClr val="99FF99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1644" autoAdjust="0"/>
  </p:normalViewPr>
  <p:slideViewPr>
    <p:cSldViewPr showGuides="1">
      <p:cViewPr varScale="1">
        <p:scale>
          <a:sx n="85" d="100"/>
          <a:sy n="85" d="100"/>
        </p:scale>
        <p:origin x="184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668B-F615-4EEF-9B02-678CAC16789A}" type="datetimeFigureOut">
              <a:rPr lang="en-US" smtClean="0"/>
              <a:pPr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B8052-902D-4748-B992-EB3679C4B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06ED-EDA8-4DDC-8F67-1045A15A0A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4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Earl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Henslin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his book,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Your Brain on Joy, cites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studies which shows that a trusting, persevering mindset promotes health and wellbeing.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know that happy, contented people get sick—we live in a world broken by sin.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attitude can play a part mental and physical illness, and we need every tool to achieve and maintain the best health possible.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To meet our deepest needs, God has provided spiritual principles that secure peace.</a:t>
            </a:r>
          </a:p>
          <a:p>
            <a:endParaRPr lang="en-US" b="1" baseline="0" dirty="0"/>
          </a:p>
          <a:p>
            <a:r>
              <a:rPr lang="en-US" b="0" baseline="0" dirty="0"/>
              <a:t>Science is validating that need:</a:t>
            </a:r>
          </a:p>
          <a:p>
            <a:endParaRPr lang="en-US" b="1" baseline="0" dirty="0"/>
          </a:p>
          <a:p>
            <a:r>
              <a:rPr lang="en-US" b="1" baseline="0" dirty="0"/>
              <a:t>Read slide.</a:t>
            </a:r>
          </a:p>
          <a:p>
            <a:endParaRPr lang="en-US" b="1" baseline="0" dirty="0"/>
          </a:p>
          <a:p>
            <a:r>
              <a:rPr lang="en-US" b="0" baseline="0" dirty="0"/>
              <a:t>(Reference: American Journal of Critical Care)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True life satisfaction does not come with wealth, fame, popularity, or even perfect health.</a:t>
            </a:r>
          </a:p>
          <a:p>
            <a:endParaRPr lang="en-US" b="0" dirty="0"/>
          </a:p>
          <a:p>
            <a:r>
              <a:rPr lang="en-US" b="0" dirty="0"/>
              <a:t>It</a:t>
            </a:r>
            <a:r>
              <a:rPr lang="en-US" b="0" baseline="0" dirty="0"/>
              <a:t> comes through making peace with God—in entering into a saving relationship with Him.  </a:t>
            </a:r>
          </a:p>
          <a:p>
            <a:endParaRPr lang="en-US" b="0" baseline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/>
              <a:t>God draws us to Himself because He is love. </a:t>
            </a:r>
          </a:p>
          <a:p>
            <a:endParaRPr lang="en-US" b="0" baseline="0" dirty="0"/>
          </a:p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Our natural hearts are not drawn to God.</a:t>
            </a:r>
            <a:r>
              <a:rPr lang="en-US" b="0" baseline="0" dirty="0"/>
              <a:t>  </a:t>
            </a:r>
          </a:p>
          <a:p>
            <a:endParaRPr lang="en-US" b="0" baseline="0" dirty="0"/>
          </a:p>
          <a:p>
            <a:r>
              <a:rPr lang="en-US" b="0" baseline="0" dirty="0"/>
              <a:t>We are drawn to Him because of our need—and God’s healing love which calls us.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B8052-902D-4748-B992-EB3679C4B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57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/>
              <a:t>We connect with God through prayer.</a:t>
            </a:r>
          </a:p>
          <a:p>
            <a:endParaRPr lang="en-US" b="1" baseline="0" dirty="0"/>
          </a:p>
          <a:p>
            <a:r>
              <a:rPr lang="en-US" b="1" baseline="0" dirty="0"/>
              <a:t>Read slide.</a:t>
            </a:r>
          </a:p>
          <a:p>
            <a:endParaRPr lang="en-US" b="1" baseline="0" dirty="0"/>
          </a:p>
          <a:p>
            <a:r>
              <a:rPr lang="en-US" b="0" dirty="0"/>
              <a:t>Have you experienced the power of prayer in your life?</a:t>
            </a:r>
          </a:p>
          <a:p>
            <a:endParaRPr lang="en-US" b="0" dirty="0"/>
          </a:p>
          <a:p>
            <a:r>
              <a:rPr lang="en-US" b="0" dirty="0"/>
              <a:t>Prayer, communion with God, and reading the Bible</a:t>
            </a:r>
            <a:r>
              <a:rPr lang="en-US" b="0" baseline="0" dirty="0"/>
              <a:t> </a:t>
            </a:r>
            <a:r>
              <a:rPr lang="en-US" b="0" dirty="0"/>
              <a:t>build</a:t>
            </a:r>
            <a:r>
              <a:rPr lang="en-US" b="0" baseline="0" dirty="0"/>
              <a:t> faith and give hope for the future.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Faith is much more than “positive thinking.”</a:t>
            </a:r>
          </a:p>
          <a:p>
            <a:endParaRPr lang="en-US" b="0" dirty="0"/>
          </a:p>
          <a:p>
            <a:r>
              <a:rPr lang="en-US" dirty="0"/>
              <a:t>True recognizes that God is loving, merciful, and just.</a:t>
            </a:r>
            <a:endParaRPr lang="en-US" b="0" dirty="0"/>
          </a:p>
          <a:p>
            <a:endParaRPr lang="en-US" b="1" dirty="0"/>
          </a:p>
          <a:p>
            <a:r>
              <a:rPr lang="en-US" dirty="0"/>
              <a:t>Faith is the conviction, that God is</a:t>
            </a:r>
            <a:r>
              <a:rPr lang="en-US" baseline="0" dirty="0"/>
              <a:t> true to His promises; that He will guide you and give you power through both the good times and bad.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2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It has been said that:</a:t>
            </a:r>
          </a:p>
          <a:p>
            <a:endParaRPr lang="en-US" b="1" dirty="0"/>
          </a:p>
          <a:p>
            <a:r>
              <a:rPr lang="en-US" b="1" dirty="0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8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Faith connects you with a </a:t>
            </a:r>
            <a:r>
              <a:rPr lang="en-US" b="1" i="1" dirty="0"/>
              <a:t>real</a:t>
            </a:r>
            <a:r>
              <a:rPr lang="en-US" b="1" dirty="0"/>
              <a:t>  God</a:t>
            </a:r>
            <a:r>
              <a:rPr lang="en-US" b="0" dirty="0"/>
              <a:t>, with a </a:t>
            </a:r>
            <a:r>
              <a:rPr lang="en-US" b="1" i="1" dirty="0"/>
              <a:t>real</a:t>
            </a:r>
            <a:r>
              <a:rPr lang="en-US" b="1" dirty="0"/>
              <a:t>  plan</a:t>
            </a:r>
            <a:r>
              <a:rPr lang="en-US" b="0" dirty="0"/>
              <a:t>, who cares for you in a very personal way!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60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06ED-EDA8-4DDC-8F67-1045A15A0A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35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God has </a:t>
            </a:r>
            <a:r>
              <a:rPr lang="en-US" baseline="0" dirty="0"/>
              <a:t>a plan for your life.</a:t>
            </a:r>
          </a:p>
          <a:p>
            <a:endParaRPr lang="en-US" baseline="0" dirty="0"/>
          </a:p>
          <a:p>
            <a:r>
              <a:rPr lang="en-US" b="1" baseline="0" dirty="0"/>
              <a:t>Read slide.</a:t>
            </a:r>
          </a:p>
          <a:p>
            <a:endParaRPr lang="en-US" baseline="0" dirty="0"/>
          </a:p>
          <a:p>
            <a:r>
              <a:rPr lang="en-US" baseline="0" dirty="0"/>
              <a:t>Would you like to experience God’s peace plan in your life?</a:t>
            </a:r>
          </a:p>
          <a:p>
            <a:endParaRPr lang="en-US" baseline="0" dirty="0"/>
          </a:p>
          <a:p>
            <a:r>
              <a:rPr lang="en-US" baseline="0" dirty="0"/>
              <a:t>You can be strengthened and changed in your lifestyle, attitude, trust, and faith.</a:t>
            </a:r>
          </a:p>
          <a:p>
            <a:endParaRPr lang="en-US" baseline="0" dirty="0"/>
          </a:p>
          <a:p>
            <a:r>
              <a:rPr lang="en-US" b="1" baseline="0" dirty="0"/>
              <a:t>If you desire to put these principles to practice in your life, raise your hand with me.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7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Read slide. </a:t>
            </a:r>
          </a:p>
          <a:p>
            <a:endParaRPr lang="en-US" dirty="0"/>
          </a:p>
          <a:p>
            <a:r>
              <a:rPr lang="en-US" dirty="0"/>
              <a:t>We live in a topsy-turvy, fast-paced</a:t>
            </a:r>
            <a:r>
              <a:rPr lang="en-US" baseline="0" dirty="0"/>
              <a:t> world.</a:t>
            </a:r>
            <a:endParaRPr lang="en-US" b="0" baseline="0" dirty="0"/>
          </a:p>
          <a:p>
            <a:endParaRPr lang="en-US" b="0" baseline="0" dirty="0"/>
          </a:p>
          <a:p>
            <a:r>
              <a:rPr lang="en-US" b="0" baseline="0" dirty="0"/>
              <a:t>It’s easy in the rush of crammed, hectic schedules to neglect life’s most important priorities.</a:t>
            </a:r>
            <a:endParaRPr lang="en-US" b="0" dirty="0"/>
          </a:p>
          <a:p>
            <a:endParaRPr lang="en-US" baseline="0" dirty="0"/>
          </a:p>
          <a:p>
            <a:r>
              <a:rPr lang="en-US" dirty="0"/>
              <a:t>In this session we are going to explore</a:t>
            </a:r>
            <a:r>
              <a:rPr lang="en-US" baseline="0" dirty="0"/>
              <a:t> four of the most important elements of stress protection, mental health, and spiritual vitality.</a:t>
            </a:r>
          </a:p>
          <a:p>
            <a:endParaRPr lang="en-US" baseline="0" dirty="0"/>
          </a:p>
          <a:p>
            <a:r>
              <a:rPr lang="en-US" baseline="0" dirty="0"/>
              <a:t>Applying these four principles will help you flourish instead of flounder as you face life’s challenges and demands.</a:t>
            </a: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58704-815A-4324-AC70-0B21AE6B09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Ghandi</a:t>
            </a:r>
            <a:r>
              <a:rPr lang="en-US" dirty="0"/>
              <a:t> said:</a:t>
            </a:r>
          </a:p>
          <a:p>
            <a:endParaRPr lang="en-US" b="1" dirty="0"/>
          </a:p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r>
              <a:rPr lang="en-US" b="0" dirty="0"/>
              <a:t>We</a:t>
            </a:r>
            <a:r>
              <a:rPr lang="en-US" b="0" baseline="0" dirty="0"/>
              <a:t> will explore 4 points to help us find peace in our crazy-busy world.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God has provided</a:t>
            </a:r>
            <a:r>
              <a:rPr lang="en-US" sz="1200" b="1" baseline="0" dirty="0">
                <a:solidFill>
                  <a:schemeClr val="bg1"/>
                </a:solidFill>
              </a:rPr>
              <a:t> a lifestyle plan that promotes peace.</a:t>
            </a:r>
          </a:p>
          <a:p>
            <a:endParaRPr lang="en-US" sz="1200" b="1" baseline="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Lifestyle is a major factor that affects mental, physical, social, and spiritual health. </a:t>
            </a:r>
            <a:endParaRPr lang="en-US" dirty="0"/>
          </a:p>
          <a:p>
            <a:endParaRPr lang="en-US" sz="1200" b="1" baseline="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bg1"/>
                </a:solidFill>
              </a:rPr>
              <a:t>A healthy lifestyle has many components that minister multiple body systems.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Read slide.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Lifestyle choices matter, especially ones that we repeat every day.</a:t>
            </a:r>
          </a:p>
          <a:p>
            <a:endParaRPr lang="en-US" baseline="0" dirty="0"/>
          </a:p>
          <a:p>
            <a:r>
              <a:rPr lang="en-US" baseline="0" dirty="0"/>
              <a:t>What are some specific ways these lifestyle factors might affect mood, memory, mental health, energy levels, immune health, or risk for disease?  (wait for response)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Attitudes produce peace—your brain and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 body systems actually manufacture molecules of emotion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slide.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mind, brain, and body are in constant communication through many different systems.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informational substances called peptides are produced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our attitudes, moods, and actions.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thoughts and attitudes have a powerful effect on the rest of your body.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chemical messengers relay information to virtually every system of the body, including the immune, nervous, and digestive systems.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2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environment, schedule, activity level, mental state, nutrient</a:t>
            </a:r>
            <a:r>
              <a:rPr lang="en-US" baseline="0" dirty="0"/>
              <a:t> </a:t>
            </a:r>
            <a:r>
              <a:rPr lang="en-US" dirty="0"/>
              <a:t>and fiber content of the diet all affect digestive, immune, and emotional</a:t>
            </a:r>
            <a:r>
              <a:rPr lang="en-US" baseline="0" dirty="0"/>
              <a:t> health.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Read slide.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8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E94C-6AFC-4CF2-89CE-4EB146AE3E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3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5FD4-462B-40F8-9C9E-6EB75B046B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2465-03FC-4A4A-A6EE-EF1B50910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127C-F41D-4C03-A798-3B534A827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D31D-E11B-4A76-9DCD-F58842691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831FB-C1A7-4D6D-BF7C-5DCAB6187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942D-ED2D-41B3-AC4D-FC35BAC868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52A6-E106-406F-A0F3-AC1EEAA4F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2999-BED6-4F6E-B9AA-B577C215C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490F-0B93-4F9C-A609-3A84867BE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F454-84B6-467F-95D0-4AF9D07C9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C0FB-C583-4083-852B-82586EC5F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8813-B6A3-47E1-AEEE-06F2AC910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A6B8-E964-4637-A42B-B7A5140FAB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0AAB-C56B-47BF-89CA-729ABC5321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529D-EE10-478A-80C1-36580E9FE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4700-1AA5-4F56-BBC8-06B535AC1D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2089-C193-4601-A4B5-41D7F9A6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4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CD1A-D074-4F99-8367-CE9FD5D0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48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851B-3CF4-4A18-874D-E6A5B9C0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1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B99A-8371-4D26-97A4-6F71BB2A6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5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0AD4-B479-4ACC-B95E-DA0A2069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F58B-8713-4E73-85C2-21192C4B9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61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BF2B-1270-4443-8118-2AA00CAC0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2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A76B-16D5-47C1-A1F9-CCF9EE65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0FE3-BF31-4D57-923C-B1685BC8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3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4E43-119A-4446-90FC-D9BDBE34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1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3FE1-065D-4927-B942-DC04D17B1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FF6B-4856-4E34-91D7-529B495C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09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9C5CC-A520-439F-AFC9-E1695444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2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8B43-7E2D-44DE-AC93-A60AF2956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4F8D-EA09-4048-8A8F-F41CEABB3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2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6424-7C06-4338-87CE-2FA976B7B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85F20-7E96-4080-83DA-E4911BA80F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3859-B4FA-4A24-9B64-09D09657F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F7E2-CC3F-4A30-A5CB-C01A1F7BC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7F49-D670-4B05-83C0-57F7B3545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NUL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F24F6-B1F7-4A51-9261-BC3A20E1D1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B94B1-EB26-43D8-B9AA-27A33DCC1E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7A6AD-2564-4B14-A91F-604971171C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922FA-9551-274B-9AA2-01143DC9A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3258" y="1144739"/>
            <a:ext cx="8233542" cy="423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b="0" i="1" kern="1200" baseline="0">
                <a:solidFill>
                  <a:schemeClr val="tx1"/>
                </a:solidFill>
                <a:latin typeface="Asap"/>
                <a:ea typeface="+mj-ea"/>
                <a:cs typeface="Asap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sap"/>
                <a:ea typeface="+mj-ea"/>
              </a:rPr>
              <a:t>Images © Alamy</a:t>
            </a:r>
            <a:b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sap"/>
                <a:ea typeface="+mj-ea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sap"/>
                <a:ea typeface="+mj-ea"/>
              </a:rPr>
              <a:t>www.alamy.com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1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Alamy and presentation templates and content therein are © MISDA, any other usage requires written permission from both parties.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95400"/>
            <a:ext cx="2590800" cy="1069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1828801"/>
            <a:ext cx="43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77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8B021-B01E-054C-9C4B-B3E609C51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E68B58-2441-FC43-806E-E9537509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29A99-F703-C741-829E-F7F68794F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0C902-3C34-2E4F-B4AD-D8616464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1E991-3105-AA48-B1A9-484AA41B5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59D2A0-778A-9248-B388-2D372085F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0253B-C47B-9E40-9564-C3F278FC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01749-55AF-564F-98DF-0F5507025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093CD-718B-7644-84A8-2359E6686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F0605-3C06-0E45-9953-1B999EF4A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8257B-2190-6E4A-9E90-2F9153111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143000" y="1447800"/>
            <a:ext cx="70104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b="0" i="1" kern="1200" baseline="0">
                <a:solidFill>
                  <a:schemeClr val="tx1"/>
                </a:solidFill>
                <a:latin typeface="Asap"/>
                <a:ea typeface="+mj-ea"/>
                <a:cs typeface="Asap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Scripture quotations used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Balanced Living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PowerPoints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 are taken from Bibles in the Public Domain which have no USA copyright restrictions.  We have indicated which version each quotation is taken from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KJV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 - King James Version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BBE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 - Bible in Basic 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WEB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 - World English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DBY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 - Darby's Translation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Any scriptures not otherwise noted are the author's paraphrase of one of these versions.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8901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72B13-5D18-044E-8453-E80D9F89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954631-7CCE-4C4B-A4A4-84A034AB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661539-DC2B-8D41-A91C-7EC622E2E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D33BD6-A05C-A94E-9881-D09C845B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E24EBE-6857-FE47-855D-6FFD78C68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5436C-60E6-FF43-BC9B-37301AC0E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53DAB-28E4-DC41-AAB3-3EA96E30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E56E7-C038-2A4A-93CF-320A654E8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2910FF-A69F-B047-94CA-DE51DE44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07C60A-9D5B-47BD-8137-9077B6611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C032E6-D36A-424E-81FA-A31A67F2F6C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3d8973d-8316-407a-8e30-0fccab978384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33C5706-DB16-4DDB-BB2C-318838ECC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10335</TotalTime>
  <Words>839</Words>
  <Application>Microsoft Macintosh PowerPoint</Application>
  <PresentationFormat>On-screen Show (4:3)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Asap</vt:lpstr>
      <vt:lpstr>Calibri</vt:lpstr>
      <vt:lpstr>Default Design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Connection: Engineered for Success</dc:title>
  <dc:creator>Jerry</dc:creator>
  <cp:lastModifiedBy>Eric Pletcher</cp:lastModifiedBy>
  <cp:revision>887</cp:revision>
  <dcterms:created xsi:type="dcterms:W3CDTF">2012-10-05T15:25:55Z</dcterms:created>
  <dcterms:modified xsi:type="dcterms:W3CDTF">2018-09-24T11:25:37Z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