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42"/>
  </p:notesMasterIdLst>
  <p:sldIdLst>
    <p:sldId id="283" r:id="rId6"/>
    <p:sldId id="284" r:id="rId7"/>
    <p:sldId id="256" r:id="rId8"/>
    <p:sldId id="260" r:id="rId9"/>
    <p:sldId id="261" r:id="rId10"/>
    <p:sldId id="257" r:id="rId11"/>
    <p:sldId id="287" r:id="rId12"/>
    <p:sldId id="308" r:id="rId13"/>
    <p:sldId id="288" r:id="rId14"/>
    <p:sldId id="306" r:id="rId15"/>
    <p:sldId id="307" r:id="rId16"/>
    <p:sldId id="304" r:id="rId17"/>
    <p:sldId id="305" r:id="rId18"/>
    <p:sldId id="263" r:id="rId19"/>
    <p:sldId id="262" r:id="rId20"/>
    <p:sldId id="258" r:id="rId21"/>
    <p:sldId id="259" r:id="rId22"/>
    <p:sldId id="268" r:id="rId23"/>
    <p:sldId id="264" r:id="rId24"/>
    <p:sldId id="265" r:id="rId25"/>
    <p:sldId id="266" r:id="rId26"/>
    <p:sldId id="267" r:id="rId27"/>
    <p:sldId id="297" r:id="rId28"/>
    <p:sldId id="298" r:id="rId29"/>
    <p:sldId id="271" r:id="rId30"/>
    <p:sldId id="299" r:id="rId31"/>
    <p:sldId id="275" r:id="rId32"/>
    <p:sldId id="270" r:id="rId33"/>
    <p:sldId id="294" r:id="rId34"/>
    <p:sldId id="290" r:id="rId35"/>
    <p:sldId id="291" r:id="rId36"/>
    <p:sldId id="295" r:id="rId37"/>
    <p:sldId id="296" r:id="rId38"/>
    <p:sldId id="279" r:id="rId39"/>
    <p:sldId id="276" r:id="rId40"/>
    <p:sldId id="280"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0066CC"/>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39"/>
    <p:restoredTop sz="72583" autoAdjust="0"/>
  </p:normalViewPr>
  <p:slideViewPr>
    <p:cSldViewPr>
      <p:cViewPr varScale="1">
        <p:scale>
          <a:sx n="89" d="100"/>
          <a:sy n="89" d="100"/>
        </p:scale>
        <p:origin x="1352" y="176"/>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97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3827DCE-4243-454E-8DDE-C019078A1FC3}" type="datetimeFigureOut">
              <a:rPr lang="en-US" smtClean="0"/>
              <a:pPr/>
              <a:t>6/14/18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F5961-23E5-42DD-BB7F-7A6B44EE1B63}" type="slidenum">
              <a:rPr lang="en-US" smtClean="0"/>
              <a:pPr/>
              <a:t>‹#›</a:t>
            </a:fld>
            <a:endParaRPr lang="en-US"/>
          </a:p>
        </p:txBody>
      </p:sp>
    </p:spTree>
    <p:extLst>
      <p:ext uri="{BB962C8B-B14F-4D97-AF65-F5344CB8AC3E}">
        <p14:creationId xmlns:p14="http://schemas.microsoft.com/office/powerpoint/2010/main" val="873679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solidFill>
                <a:srgbClr val="000000"/>
              </a:solidFill>
            </a:endParaRPr>
          </a:p>
          <a:p>
            <a:endParaRPr lang="en-US" b="0" dirty="0"/>
          </a:p>
          <a:p>
            <a:endParaRPr lang="en-US" b="0" baseline="0" dirty="0">
              <a:solidFill>
                <a:srgbClr val="C00000"/>
              </a:solidFill>
            </a:endParaRPr>
          </a:p>
        </p:txBody>
      </p:sp>
      <p:sp>
        <p:nvSpPr>
          <p:cNvPr id="4" name="Slide Number Placeholder 3"/>
          <p:cNvSpPr>
            <a:spLocks noGrp="1"/>
          </p:cNvSpPr>
          <p:nvPr>
            <p:ph type="sldNum" sz="quarter" idx="10"/>
          </p:nvPr>
        </p:nvSpPr>
        <p:spPr/>
        <p:txBody>
          <a:bodyPr/>
          <a:lstStyle/>
          <a:p>
            <a:fld id="{F019A549-AC66-4EB9-91EB-8FA16D465EC6}"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68497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It’s important to remember that these brain and mood-altering effects are</a:t>
            </a:r>
            <a:r>
              <a:rPr lang="en-US" b="1" baseline="0" dirty="0"/>
              <a:t> seen </a:t>
            </a:r>
            <a:r>
              <a:rPr lang="en-US" b="1" dirty="0"/>
              <a:t>in adults as well as</a:t>
            </a:r>
            <a:r>
              <a:rPr lang="en-US" b="1" baseline="0" dirty="0"/>
              <a:t> children and teens.  Dr. </a:t>
            </a:r>
            <a:r>
              <a:rPr lang="en-US" b="1" baseline="0" dirty="0" err="1"/>
              <a:t>Kardaras</a:t>
            </a:r>
            <a:r>
              <a:rPr lang="en-US" b="1" baseline="0" dirty="0"/>
              <a:t> states: </a:t>
            </a:r>
            <a:r>
              <a:rPr lang="en-US" b="1" dirty="0"/>
              <a:t>Read slide.</a:t>
            </a:r>
          </a:p>
          <a:p>
            <a:endParaRPr lang="en-US" b="1" dirty="0"/>
          </a:p>
          <a:p>
            <a:r>
              <a:rPr lang="en-US" sz="1200" baseline="0" dirty="0">
                <a:solidFill>
                  <a:srgbClr val="FFFFFF"/>
                </a:solidFill>
                <a:effectLst>
                  <a:outerShdw blurRad="50800" dist="63500" dir="2700000" algn="tl" rotWithShape="0">
                    <a:prstClr val="black">
                      <a:alpha val="65000"/>
                    </a:prstClr>
                  </a:outerShdw>
                </a:effectLst>
                <a:latin typeface="Arial"/>
                <a:cs typeface="Arial" pitchFamily="34" charset="0"/>
              </a:rPr>
              <a:t>It’s time to ask ourselves:  </a:t>
            </a:r>
          </a:p>
          <a:p>
            <a:endParaRPr lang="en-US" sz="1200" baseline="0" dirty="0">
              <a:solidFill>
                <a:srgbClr val="FFFFFF"/>
              </a:solidFill>
              <a:effectLst>
                <a:outerShdw blurRad="50800" dist="63500" dir="2700000" algn="tl" rotWithShape="0">
                  <a:prstClr val="black">
                    <a:alpha val="65000"/>
                  </a:prstClr>
                </a:outerShdw>
              </a:effectLst>
              <a:latin typeface="Arial"/>
              <a:cs typeface="Arial" pitchFamily="34" charset="0"/>
            </a:endParaRPr>
          </a:p>
          <a:p>
            <a:r>
              <a:rPr lang="en-US" sz="1200" baseline="0" dirty="0">
                <a:solidFill>
                  <a:srgbClr val="FFFFFF"/>
                </a:solidFill>
                <a:effectLst>
                  <a:outerShdw blurRad="50800" dist="63500" dir="2700000" algn="tl" rotWithShape="0">
                    <a:prstClr val="black">
                      <a:alpha val="65000"/>
                    </a:prstClr>
                  </a:outerShdw>
                </a:effectLst>
                <a:latin typeface="Arial"/>
                <a:cs typeface="Arial" pitchFamily="34" charset="0"/>
              </a:rPr>
              <a:t>1. How many times a day am I checking news? Facebook? Instagram? Tweets? Texts?</a:t>
            </a:r>
          </a:p>
          <a:p>
            <a:endParaRPr lang="en-US" sz="1200" baseline="0" dirty="0">
              <a:solidFill>
                <a:srgbClr val="FFFFFF"/>
              </a:solidFill>
              <a:effectLst>
                <a:outerShdw blurRad="50800" dist="63500" dir="2700000" algn="tl" rotWithShape="0">
                  <a:prstClr val="black">
                    <a:alpha val="65000"/>
                  </a:prstClr>
                </a:outerShdw>
              </a:effectLst>
              <a:latin typeface="Arial"/>
              <a:cs typeface="Arial" pitchFamily="34" charset="0"/>
            </a:endParaRPr>
          </a:p>
          <a:p>
            <a:r>
              <a:rPr lang="en-US" sz="1200" baseline="0" dirty="0">
                <a:solidFill>
                  <a:srgbClr val="FFFFFF"/>
                </a:solidFill>
                <a:effectLst>
                  <a:outerShdw blurRad="50800" dist="63500" dir="2700000" algn="tl" rotWithShape="0">
                    <a:prstClr val="black">
                      <a:alpha val="65000"/>
                    </a:prstClr>
                  </a:outerShdw>
                </a:effectLst>
                <a:latin typeface="Arial"/>
                <a:cs typeface="Arial" pitchFamily="34" charset="0"/>
              </a:rPr>
              <a:t>2. How many hours am I spending in front of the TV or computer watching back-to-back programs?  </a:t>
            </a:r>
          </a:p>
          <a:p>
            <a:endParaRPr lang="en-US" sz="1200" baseline="0" dirty="0">
              <a:solidFill>
                <a:srgbClr val="FFFFFF"/>
              </a:solidFill>
              <a:effectLst>
                <a:outerShdw blurRad="50800" dist="63500" dir="2700000" algn="tl" rotWithShape="0">
                  <a:prstClr val="black">
                    <a:alpha val="65000"/>
                  </a:prstClr>
                </a:outerShdw>
              </a:effectLst>
              <a:latin typeface="Arial"/>
              <a:cs typeface="Arial" pitchFamily="34" charset="0"/>
            </a:endParaRPr>
          </a:p>
          <a:p>
            <a:r>
              <a:rPr lang="en-US" sz="1200" baseline="0" dirty="0">
                <a:solidFill>
                  <a:srgbClr val="FFFFFF"/>
                </a:solidFill>
                <a:effectLst>
                  <a:outerShdw blurRad="50800" dist="63500" dir="2700000" algn="tl" rotWithShape="0">
                    <a:prstClr val="black">
                      <a:alpha val="65000"/>
                    </a:prstClr>
                  </a:outerShdw>
                </a:effectLst>
                <a:latin typeface="Arial"/>
                <a:cs typeface="Arial" pitchFamily="34" charset="0"/>
              </a:rPr>
              <a:t>3. How many hours a day am I spending playing games? Or surfing the Internet with no aim in view?</a:t>
            </a:r>
          </a:p>
          <a:p>
            <a:endParaRPr lang="en-US" sz="1200" baseline="0" dirty="0">
              <a:solidFill>
                <a:srgbClr val="FFFFFF"/>
              </a:solidFill>
              <a:effectLst>
                <a:outerShdw blurRad="50800" dist="63500" dir="2700000" algn="tl" rotWithShape="0">
                  <a:prstClr val="black">
                    <a:alpha val="65000"/>
                  </a:prstClr>
                </a:outerShdw>
              </a:effectLst>
              <a:latin typeface="Arial"/>
              <a:cs typeface="Arial" pitchFamily="34" charset="0"/>
            </a:endParaRPr>
          </a:p>
          <a:p>
            <a:r>
              <a:rPr lang="en-US" sz="1200" baseline="0" dirty="0">
                <a:solidFill>
                  <a:srgbClr val="FFFFFF"/>
                </a:solidFill>
                <a:effectLst>
                  <a:outerShdw blurRad="50800" dist="63500" dir="2700000" algn="tl" rotWithShape="0">
                    <a:prstClr val="black">
                      <a:alpha val="65000"/>
                    </a:prstClr>
                  </a:outerShdw>
                </a:effectLst>
                <a:latin typeface="Arial"/>
                <a:cs typeface="Arial" pitchFamily="34" charset="0"/>
              </a:rPr>
              <a:t>4. How long can I pay attention to a task such as reading a book without being distracted?</a:t>
            </a:r>
            <a:endParaRPr lang="en-US" dirty="0"/>
          </a:p>
          <a:p>
            <a:endParaRPr lang="en-US" b="1" dirty="0"/>
          </a:p>
        </p:txBody>
      </p:sp>
      <p:sp>
        <p:nvSpPr>
          <p:cNvPr id="4" name="Slide Number Placeholder 3"/>
          <p:cNvSpPr>
            <a:spLocks noGrp="1"/>
          </p:cNvSpPr>
          <p:nvPr>
            <p:ph type="sldNum" sz="quarter" idx="10"/>
          </p:nvPr>
        </p:nvSpPr>
        <p:spPr/>
        <p:txBody>
          <a:bodyPr/>
          <a:lstStyle/>
          <a:p>
            <a:fld id="{A73F5961-23E5-42DD-BB7F-7A6B44EE1B63}" type="slidenum">
              <a:rPr lang="en-US" smtClean="0"/>
              <a:pPr/>
              <a:t>10</a:t>
            </a:fld>
            <a:endParaRPr lang="en-US"/>
          </a:p>
        </p:txBody>
      </p:sp>
    </p:spTree>
    <p:extLst>
      <p:ext uri="{BB962C8B-B14F-4D97-AF65-F5344CB8AC3E}">
        <p14:creationId xmlns:p14="http://schemas.microsoft.com/office/powerpoint/2010/main" val="24284544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slide.</a:t>
            </a:r>
          </a:p>
          <a:p>
            <a:endParaRPr lang="en-US" b="1" dirty="0"/>
          </a:p>
          <a:p>
            <a:r>
              <a:rPr lang="en-US" b="0" dirty="0"/>
              <a:t>The American Academy of Pediatrics recommends that parents develop</a:t>
            </a:r>
            <a:r>
              <a:rPr lang="en-US" b="0" baseline="0" dirty="0"/>
              <a:t> a balanced, personalized family media plan and follow it together, such as:</a:t>
            </a:r>
          </a:p>
          <a:p>
            <a:endParaRPr lang="en-US" b="0" baseline="0" dirty="0"/>
          </a:p>
          <a:p>
            <a:pPr marL="171450" indent="-171450">
              <a:buFont typeface="Arial" panose="020B0604020202020204" pitchFamily="34" charset="0"/>
              <a:buChar char="•"/>
            </a:pPr>
            <a:r>
              <a:rPr lang="en-US" b="0" baseline="0" dirty="0"/>
              <a:t>No screen media (other than video chatting) for children younger than 18 months, and no more than 1 hour per day for children aged 2 to 5 years. </a:t>
            </a:r>
          </a:p>
          <a:p>
            <a:pPr marL="0" indent="0">
              <a:buFont typeface="Arial" panose="020B0604020202020204" pitchFamily="34" charset="0"/>
              <a:buNone/>
            </a:pPr>
            <a:endParaRPr lang="en-US" b="0"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Set limits on adult media and phone devices during time with their children and each other.</a:t>
            </a:r>
            <a:r>
              <a:rPr lang="en-US" dirty="0">
                <a:effectLst/>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effectLs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ffectLst/>
              </a:rPr>
              <a:t>Set media use limits that prioritize health-promoting activities such as physical activity, sleep, family time, meals, and friends.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effectLst/>
            </a:endParaRPr>
          </a:p>
          <a:p>
            <a:pPr marL="171450" indent="-171450">
              <a:buFont typeface="Arial" panose="020B0604020202020204" pitchFamily="34" charset="0"/>
              <a:buChar char="•"/>
            </a:pPr>
            <a:r>
              <a:rPr lang="en-US" dirty="0">
                <a:effectLst/>
              </a:rPr>
              <a:t>Implement media-free times and zones such as the dinner table. </a:t>
            </a:r>
          </a:p>
          <a:p>
            <a:pPr marL="171450" indent="-171450">
              <a:buFont typeface="Arial" panose="020B0604020202020204" pitchFamily="34" charset="0"/>
              <a:buChar char="•"/>
            </a:pPr>
            <a:endParaRPr lang="en-US" b="0" baseline="0" dirty="0">
              <a:effectLst/>
            </a:endParaRPr>
          </a:p>
          <a:p>
            <a:pPr marL="0" indent="0">
              <a:buFont typeface="Arial" panose="020B0604020202020204" pitchFamily="34" charset="0"/>
              <a:buNone/>
            </a:pPr>
            <a:r>
              <a:rPr lang="en-US" b="0" baseline="0" dirty="0">
                <a:effectLst/>
              </a:rPr>
              <a:t>(Source: American Academy of Pediatrics Media and Children Communication Tool Kit. October 2016; https://www.aap.org/en-us/advocacy-and-policy/aap-health-initiatives/pages/media-and-children.aspx)</a:t>
            </a:r>
            <a:endParaRPr lang="en-US" b="0" baseline="0" dirty="0"/>
          </a:p>
          <a:p>
            <a:endParaRPr lang="en-US" b="0" baseline="0" dirty="0"/>
          </a:p>
          <a:p>
            <a:endParaRPr lang="en-US" b="0" dirty="0"/>
          </a:p>
        </p:txBody>
      </p:sp>
      <p:sp>
        <p:nvSpPr>
          <p:cNvPr id="4" name="Slide Number Placeholder 3"/>
          <p:cNvSpPr>
            <a:spLocks noGrp="1"/>
          </p:cNvSpPr>
          <p:nvPr>
            <p:ph type="sldNum" sz="quarter" idx="10"/>
          </p:nvPr>
        </p:nvSpPr>
        <p:spPr/>
        <p:txBody>
          <a:bodyPr/>
          <a:lstStyle/>
          <a:p>
            <a:fld id="{A73F5961-23E5-42DD-BB7F-7A6B44EE1B63}" type="slidenum">
              <a:rPr lang="en-US" smtClean="0"/>
              <a:pPr/>
              <a:t>11</a:t>
            </a:fld>
            <a:endParaRPr lang="en-US"/>
          </a:p>
        </p:txBody>
      </p:sp>
    </p:spTree>
    <p:extLst>
      <p:ext uri="{BB962C8B-B14F-4D97-AF65-F5344CB8AC3E}">
        <p14:creationId xmlns:p14="http://schemas.microsoft.com/office/powerpoint/2010/main" val="35575777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Read slide.</a:t>
            </a:r>
            <a:endParaRPr lang="en-US" b="1" dirty="0"/>
          </a:p>
          <a:p>
            <a:endParaRPr lang="en-US" dirty="0"/>
          </a:p>
        </p:txBody>
      </p:sp>
      <p:sp>
        <p:nvSpPr>
          <p:cNvPr id="4" name="Slide Number Placeholder 3"/>
          <p:cNvSpPr>
            <a:spLocks noGrp="1"/>
          </p:cNvSpPr>
          <p:nvPr>
            <p:ph type="sldNum" sz="quarter" idx="10"/>
          </p:nvPr>
        </p:nvSpPr>
        <p:spPr/>
        <p:txBody>
          <a:bodyPr/>
          <a:lstStyle/>
          <a:p>
            <a:fld id="{A73F5961-23E5-42DD-BB7F-7A6B44EE1B63}" type="slidenum">
              <a:rPr lang="en-US" smtClean="0"/>
              <a:pPr/>
              <a:t>12</a:t>
            </a:fld>
            <a:endParaRPr lang="en-US"/>
          </a:p>
        </p:txBody>
      </p:sp>
    </p:spTree>
    <p:extLst>
      <p:ext uri="{BB962C8B-B14F-4D97-AF65-F5344CB8AC3E}">
        <p14:creationId xmlns:p14="http://schemas.microsoft.com/office/powerpoint/2010/main" val="6771653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Read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r>
              <a:rPr lang="en-US" baseline="0" dirty="0"/>
              <a:t>What are some reasons it is important to avoid too much media exposure, even good programming? (Wait for response)  </a:t>
            </a:r>
          </a:p>
          <a:p>
            <a:endParaRPr lang="en-US" baseline="0" dirty="0"/>
          </a:p>
          <a:p>
            <a:r>
              <a:rPr lang="en-US" baseline="0" dirty="0"/>
              <a:t>(Note:  It is a passive experience; it displaces other more meaningful activities; it is sedentary and is linked to obesity and poor eating habits; it encourages spending; it promotes depression; it is isolating)</a:t>
            </a:r>
          </a:p>
          <a:p>
            <a:endParaRPr lang="en-US" baseline="0" dirty="0"/>
          </a:p>
        </p:txBody>
      </p:sp>
      <p:sp>
        <p:nvSpPr>
          <p:cNvPr id="4" name="Slide Number Placeholder 3"/>
          <p:cNvSpPr>
            <a:spLocks noGrp="1"/>
          </p:cNvSpPr>
          <p:nvPr>
            <p:ph type="sldNum" sz="quarter" idx="10"/>
          </p:nvPr>
        </p:nvSpPr>
        <p:spPr/>
        <p:txBody>
          <a:bodyPr/>
          <a:lstStyle/>
          <a:p>
            <a:fld id="{A73F5961-23E5-42DD-BB7F-7A6B44EE1B63}" type="slidenum">
              <a:rPr lang="en-US" smtClean="0"/>
              <a:pPr/>
              <a:t>13</a:t>
            </a:fld>
            <a:endParaRPr lang="en-US"/>
          </a:p>
        </p:txBody>
      </p:sp>
    </p:spTree>
    <p:extLst>
      <p:ext uri="{BB962C8B-B14F-4D97-AF65-F5344CB8AC3E}">
        <p14:creationId xmlns:p14="http://schemas.microsoft.com/office/powerpoint/2010/main" val="35739885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Importantly,</a:t>
            </a:r>
            <a:r>
              <a:rPr lang="en-US" b="1" baseline="0" dirty="0"/>
              <a:t> Read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has an impact on learning, socialization, and health.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What are some </a:t>
            </a:r>
            <a:r>
              <a:rPr lang="en-US" b="0" baseline="0" dirty="0"/>
              <a:t>beneficial activities that need to be re-prioritized? (Wait for answer)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(i.e. Exercise, outdoor play, personal contact with others, chores, fixing things, hobbies, reading books, cooking, caring for a pet)</a:t>
            </a:r>
            <a:endParaRPr lang="en-US" b="0" dirty="0"/>
          </a:p>
          <a:p>
            <a:endParaRPr lang="en-US" dirty="0"/>
          </a:p>
        </p:txBody>
      </p:sp>
      <p:sp>
        <p:nvSpPr>
          <p:cNvPr id="4" name="Slide Number Placeholder 3"/>
          <p:cNvSpPr>
            <a:spLocks noGrp="1"/>
          </p:cNvSpPr>
          <p:nvPr>
            <p:ph type="sldNum" sz="quarter" idx="10"/>
          </p:nvPr>
        </p:nvSpPr>
        <p:spPr/>
        <p:txBody>
          <a:bodyPr/>
          <a:lstStyle/>
          <a:p>
            <a:fld id="{A73F5961-23E5-42DD-BB7F-7A6B44EE1B63}" type="slidenum">
              <a:rPr lang="en-US" smtClean="0"/>
              <a:pPr/>
              <a:t>14</a:t>
            </a:fld>
            <a:endParaRPr lang="en-US"/>
          </a:p>
        </p:txBody>
      </p:sp>
    </p:spTree>
    <p:extLst>
      <p:ext uri="{BB962C8B-B14F-4D97-AF65-F5344CB8AC3E}">
        <p14:creationId xmlns:p14="http://schemas.microsoft.com/office/powerpoint/2010/main" val="22887277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Read slide.</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73F5961-23E5-42DD-BB7F-7A6B44EE1B63}" type="slidenum">
              <a:rPr lang="en-US" smtClean="0"/>
              <a:pPr/>
              <a:t>15</a:t>
            </a:fld>
            <a:endParaRPr lang="en-US"/>
          </a:p>
        </p:txBody>
      </p:sp>
    </p:spTree>
    <p:extLst>
      <p:ext uri="{BB962C8B-B14F-4D97-AF65-F5344CB8AC3E}">
        <p14:creationId xmlns:p14="http://schemas.microsoft.com/office/powerpoint/2010/main" val="22970196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Dr. Richard Winters, a noted Christian psychiatrist and author states it this way:  </a:t>
            </a:r>
            <a:r>
              <a:rPr lang="en-US" b="1" baseline="0" dirty="0"/>
              <a:t>Read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Ironically, the side-effect of overstimulation is boredom—which often drives increased media consumption.</a:t>
            </a:r>
            <a:endParaRPr lang="en-US" b="0" dirty="0"/>
          </a:p>
          <a:p>
            <a:endParaRPr lang="en-US" dirty="0"/>
          </a:p>
        </p:txBody>
      </p:sp>
      <p:sp>
        <p:nvSpPr>
          <p:cNvPr id="4" name="Slide Number Placeholder 3"/>
          <p:cNvSpPr>
            <a:spLocks noGrp="1"/>
          </p:cNvSpPr>
          <p:nvPr>
            <p:ph type="sldNum" sz="quarter" idx="10"/>
          </p:nvPr>
        </p:nvSpPr>
        <p:spPr/>
        <p:txBody>
          <a:bodyPr/>
          <a:lstStyle/>
          <a:p>
            <a:fld id="{A73F5961-23E5-42DD-BB7F-7A6B44EE1B63}" type="slidenum">
              <a:rPr lang="en-US" smtClean="0"/>
              <a:pPr/>
              <a:t>16</a:t>
            </a:fld>
            <a:endParaRPr lang="en-US"/>
          </a:p>
        </p:txBody>
      </p:sp>
    </p:spTree>
    <p:extLst>
      <p:ext uri="{BB962C8B-B14F-4D97-AF65-F5344CB8AC3E}">
        <p14:creationId xmlns:p14="http://schemas.microsoft.com/office/powerpoint/2010/main" val="226776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Read slide.</a:t>
            </a:r>
            <a:endParaRPr lang="en-US" b="1" dirty="0"/>
          </a:p>
          <a:p>
            <a:endParaRPr lang="en-US" dirty="0"/>
          </a:p>
          <a:p>
            <a:endParaRPr lang="en-US" dirty="0"/>
          </a:p>
        </p:txBody>
      </p:sp>
      <p:sp>
        <p:nvSpPr>
          <p:cNvPr id="4" name="Slide Number Placeholder 3"/>
          <p:cNvSpPr>
            <a:spLocks noGrp="1"/>
          </p:cNvSpPr>
          <p:nvPr>
            <p:ph type="sldNum" sz="quarter" idx="10"/>
          </p:nvPr>
        </p:nvSpPr>
        <p:spPr/>
        <p:txBody>
          <a:bodyPr/>
          <a:lstStyle/>
          <a:p>
            <a:fld id="{A73F5961-23E5-42DD-BB7F-7A6B44EE1B63}" type="slidenum">
              <a:rPr lang="en-US" smtClean="0"/>
              <a:pPr/>
              <a:t>17</a:t>
            </a:fld>
            <a:endParaRPr lang="en-US"/>
          </a:p>
        </p:txBody>
      </p:sp>
    </p:spTree>
    <p:extLst>
      <p:ext uri="{BB962C8B-B14F-4D97-AF65-F5344CB8AC3E}">
        <p14:creationId xmlns:p14="http://schemas.microsoft.com/office/powerpoint/2010/main" val="31900514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Read slide.</a:t>
            </a:r>
            <a:endParaRPr lang="en-US" b="1" dirty="0"/>
          </a:p>
          <a:p>
            <a:endParaRPr lang="en-US" dirty="0"/>
          </a:p>
          <a:p>
            <a:r>
              <a:rPr lang="en-US" dirty="0"/>
              <a:t>Users get “swallowed” in a timeless, anonymous,</a:t>
            </a:r>
            <a:r>
              <a:rPr lang="en-US" baseline="0" dirty="0"/>
              <a:t> “boundary-less” world of artificial rewards.  </a:t>
            </a:r>
          </a:p>
        </p:txBody>
      </p:sp>
      <p:sp>
        <p:nvSpPr>
          <p:cNvPr id="4" name="Slide Number Placeholder 3"/>
          <p:cNvSpPr>
            <a:spLocks noGrp="1"/>
          </p:cNvSpPr>
          <p:nvPr>
            <p:ph type="sldNum" sz="quarter" idx="10"/>
          </p:nvPr>
        </p:nvSpPr>
        <p:spPr/>
        <p:txBody>
          <a:bodyPr/>
          <a:lstStyle/>
          <a:p>
            <a:fld id="{A73F5961-23E5-42DD-BB7F-7A6B44EE1B63}" type="slidenum">
              <a:rPr lang="en-US" smtClean="0"/>
              <a:pPr/>
              <a:t>18</a:t>
            </a:fld>
            <a:endParaRPr lang="en-US"/>
          </a:p>
        </p:txBody>
      </p:sp>
    </p:spTree>
    <p:extLst>
      <p:ext uri="{BB962C8B-B14F-4D97-AF65-F5344CB8AC3E}">
        <p14:creationId xmlns:p14="http://schemas.microsoft.com/office/powerpoint/2010/main" val="36005175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Read slide.</a:t>
            </a:r>
            <a:endParaRPr lang="en-US" b="1" dirty="0"/>
          </a:p>
          <a:p>
            <a:endParaRPr lang="en-US" dirty="0"/>
          </a:p>
          <a:p>
            <a:r>
              <a:rPr lang="en-US" sz="1200" dirty="0">
                <a:solidFill>
                  <a:srgbClr val="FFFF99"/>
                </a:solidFill>
                <a:effectLst>
                  <a:outerShdw blurRad="50800" dist="63500" dir="2700000" algn="tl" rotWithShape="0">
                    <a:prstClr val="black">
                      <a:alpha val="65000"/>
                    </a:prstClr>
                  </a:outerShdw>
                </a:effectLst>
                <a:latin typeface="Arial" pitchFamily="34" charset="0"/>
                <a:cs typeface="Arial" pitchFamily="34" charset="0"/>
              </a:rPr>
              <a:t>This </a:t>
            </a:r>
            <a:r>
              <a:rPr lang="en-US" sz="1200" baseline="0" dirty="0">
                <a:solidFill>
                  <a:srgbClr val="FFFF99"/>
                </a:solidFill>
                <a:effectLst>
                  <a:outerShdw blurRad="50800" dist="63500" dir="2700000" algn="tl" rotWithShape="0">
                    <a:prstClr val="black">
                      <a:alpha val="65000"/>
                    </a:prstClr>
                  </a:outerShdw>
                </a:effectLst>
                <a:latin typeface="Arial" pitchFamily="34" charset="0"/>
                <a:cs typeface="Arial" pitchFamily="34" charset="0"/>
              </a:rPr>
              <a:t>“numb”</a:t>
            </a:r>
            <a:r>
              <a:rPr lang="en-US" sz="1200" dirty="0">
                <a:solidFill>
                  <a:srgbClr val="FFFF99"/>
                </a:solidFill>
                <a:effectLst>
                  <a:outerShdw blurRad="50800" dist="63500" dir="2700000" algn="tl" rotWithShape="0">
                    <a:prstClr val="black">
                      <a:alpha val="65000"/>
                    </a:prstClr>
                  </a:outerShdw>
                </a:effectLst>
                <a:latin typeface="Arial" pitchFamily="34" charset="0"/>
                <a:cs typeface="Arial" pitchFamily="34" charset="0"/>
              </a:rPr>
              <a:t> mental</a:t>
            </a:r>
            <a:r>
              <a:rPr lang="en-US" sz="1200" baseline="0" dirty="0">
                <a:solidFill>
                  <a:srgbClr val="FFFF99"/>
                </a:solidFill>
                <a:effectLst>
                  <a:outerShdw blurRad="50800" dist="63500" dir="2700000" algn="tl" rotWithShape="0">
                    <a:prstClr val="black">
                      <a:alpha val="65000"/>
                    </a:prstClr>
                  </a:outerShdw>
                </a:effectLst>
                <a:latin typeface="Arial" pitchFamily="34" charset="0"/>
                <a:cs typeface="Arial" pitchFamily="34" charset="0"/>
              </a:rPr>
              <a:t> state—is a hallmark of addiction—that empty feeling after a high that often drives addictive behavior and depression.</a:t>
            </a:r>
          </a:p>
          <a:p>
            <a:endParaRPr lang="en-US" sz="1200" baseline="0" dirty="0">
              <a:solidFill>
                <a:srgbClr val="FFFF99"/>
              </a:solidFill>
              <a:effectLst>
                <a:outerShdw blurRad="50800" dist="63500" dir="2700000" algn="tl" rotWithShape="0">
                  <a:prstClr val="black">
                    <a:alpha val="65000"/>
                  </a:prstClr>
                </a:outerShdw>
              </a:effectLst>
              <a:latin typeface="Arial" pitchFamily="34" charset="0"/>
              <a:cs typeface="Arial" pitchFamily="34" charset="0"/>
            </a:endParaRPr>
          </a:p>
          <a:p>
            <a:endParaRPr lang="en-US" sz="1200" dirty="0">
              <a:solidFill>
                <a:srgbClr val="FFFF99"/>
              </a:solidFill>
              <a:effectLst>
                <a:outerShdw blurRad="50800" dist="63500" dir="2700000" algn="tl" rotWithShape="0">
                  <a:prstClr val="black">
                    <a:alpha val="65000"/>
                  </a:prstClr>
                </a:outerShdw>
              </a:effectLst>
              <a:latin typeface="Arial" pitchFamily="34" charset="0"/>
              <a:cs typeface="Arial" pitchFamily="34" charset="0"/>
            </a:endParaRPr>
          </a:p>
          <a:p>
            <a:r>
              <a:rPr lang="en-US" sz="1200" dirty="0">
                <a:solidFill>
                  <a:srgbClr val="FFFF99"/>
                </a:solidFill>
                <a:effectLst>
                  <a:outerShdw blurRad="50800" dist="63500" dir="2700000" algn="tl" rotWithShape="0">
                    <a:prstClr val="black">
                      <a:alpha val="65000"/>
                    </a:prstClr>
                  </a:outerShdw>
                </a:effectLst>
                <a:latin typeface="Arial" pitchFamily="34" charset="0"/>
                <a:cs typeface="Arial" pitchFamily="34" charset="0"/>
              </a:rPr>
              <a:t>(Reference:  </a:t>
            </a:r>
            <a:r>
              <a:rPr lang="en-US" sz="1200" dirty="0" err="1">
                <a:solidFill>
                  <a:srgbClr val="FFFF99"/>
                </a:solidFill>
                <a:effectLst>
                  <a:outerShdw blurRad="50800" dist="63500" dir="2700000" algn="tl" rotWithShape="0">
                    <a:prstClr val="black">
                      <a:alpha val="65000"/>
                    </a:prstClr>
                  </a:outerShdw>
                </a:effectLst>
                <a:latin typeface="Arial" pitchFamily="34" charset="0"/>
                <a:cs typeface="Arial" pitchFamily="34" charset="0"/>
              </a:rPr>
              <a:t>Os</a:t>
            </a:r>
            <a:r>
              <a:rPr lang="en-US" sz="1200" dirty="0">
                <a:solidFill>
                  <a:srgbClr val="FFFF99"/>
                </a:solidFill>
                <a:effectLst>
                  <a:outerShdw blurRad="50800" dist="63500" dir="2700000" algn="tl" rotWithShape="0">
                    <a:prstClr val="black">
                      <a:alpha val="65000"/>
                    </a:prstClr>
                  </a:outerShdw>
                </a:effectLst>
                <a:latin typeface="Arial" pitchFamily="34" charset="0"/>
                <a:cs typeface="Arial" pitchFamily="34" charset="0"/>
              </a:rPr>
              <a:t> </a:t>
            </a:r>
            <a:r>
              <a:rPr lang="en-US" sz="1200" dirty="0" err="1">
                <a:solidFill>
                  <a:srgbClr val="FFFF99"/>
                </a:solidFill>
                <a:effectLst>
                  <a:outerShdw blurRad="50800" dist="63500" dir="2700000" algn="tl" rotWithShape="0">
                    <a:prstClr val="black">
                      <a:alpha val="65000"/>
                    </a:prstClr>
                  </a:outerShdw>
                </a:effectLst>
                <a:latin typeface="Arial" pitchFamily="34" charset="0"/>
                <a:cs typeface="Arial" pitchFamily="34" charset="0"/>
              </a:rPr>
              <a:t>Guiness</a:t>
            </a:r>
            <a:r>
              <a:rPr lang="en-US" sz="1200" dirty="0">
                <a:solidFill>
                  <a:srgbClr val="FFFF99"/>
                </a:solidFill>
                <a:effectLst>
                  <a:outerShdw blurRad="50800" dist="63500" dir="2700000" algn="tl" rotWithShape="0">
                    <a:prstClr val="black">
                      <a:alpha val="65000"/>
                    </a:prstClr>
                  </a:outerShdw>
                </a:effectLst>
                <a:latin typeface="Arial" pitchFamily="34" charset="0"/>
                <a:cs typeface="Arial" pitchFamily="34" charset="0"/>
              </a:rPr>
              <a:t> is quoted in Still Bored in a Culture of Entertainment, p. 52)</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endParaRPr lang="en-US" dirty="0"/>
          </a:p>
        </p:txBody>
      </p:sp>
      <p:sp>
        <p:nvSpPr>
          <p:cNvPr id="4" name="Slide Number Placeholder 3"/>
          <p:cNvSpPr>
            <a:spLocks noGrp="1"/>
          </p:cNvSpPr>
          <p:nvPr>
            <p:ph type="sldNum" sz="quarter" idx="10"/>
          </p:nvPr>
        </p:nvSpPr>
        <p:spPr/>
        <p:txBody>
          <a:bodyPr/>
          <a:lstStyle/>
          <a:p>
            <a:fld id="{A73F5961-23E5-42DD-BB7F-7A6B44EE1B63}" type="slidenum">
              <a:rPr lang="en-US" smtClean="0"/>
              <a:pPr/>
              <a:t>19</a:t>
            </a:fld>
            <a:endParaRPr lang="en-US"/>
          </a:p>
        </p:txBody>
      </p:sp>
    </p:spTree>
    <p:extLst>
      <p:ext uri="{BB962C8B-B14F-4D97-AF65-F5344CB8AC3E}">
        <p14:creationId xmlns:p14="http://schemas.microsoft.com/office/powerpoint/2010/main" val="3947586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019A549-AC66-4EB9-91EB-8FA16D465EC6}" type="slidenum">
              <a:rPr lang="en-US" smtClean="0"/>
              <a:pPr/>
              <a:t>2</a:t>
            </a:fld>
            <a:endParaRPr lang="en-US"/>
          </a:p>
        </p:txBody>
      </p:sp>
    </p:spTree>
    <p:extLst>
      <p:ext uri="{BB962C8B-B14F-4D97-AF65-F5344CB8AC3E}">
        <p14:creationId xmlns:p14="http://schemas.microsoft.com/office/powerpoint/2010/main" val="34759691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Read slide.</a:t>
            </a:r>
            <a:endParaRPr lang="en-US" b="1" dirty="0"/>
          </a:p>
          <a:p>
            <a:endParaRPr lang="en-US" dirty="0"/>
          </a:p>
        </p:txBody>
      </p:sp>
      <p:sp>
        <p:nvSpPr>
          <p:cNvPr id="4" name="Slide Number Placeholder 3"/>
          <p:cNvSpPr>
            <a:spLocks noGrp="1"/>
          </p:cNvSpPr>
          <p:nvPr>
            <p:ph type="sldNum" sz="quarter" idx="10"/>
          </p:nvPr>
        </p:nvSpPr>
        <p:spPr/>
        <p:txBody>
          <a:bodyPr/>
          <a:lstStyle/>
          <a:p>
            <a:fld id="{A73F5961-23E5-42DD-BB7F-7A6B44EE1B63}" type="slidenum">
              <a:rPr lang="en-US" smtClean="0"/>
              <a:pPr/>
              <a:t>20</a:t>
            </a:fld>
            <a:endParaRPr lang="en-US"/>
          </a:p>
        </p:txBody>
      </p:sp>
    </p:spTree>
    <p:extLst>
      <p:ext uri="{BB962C8B-B14F-4D97-AF65-F5344CB8AC3E}">
        <p14:creationId xmlns:p14="http://schemas.microsoft.com/office/powerpoint/2010/main" val="23929263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Read slide.</a:t>
            </a:r>
            <a:endParaRPr lang="en-US" b="1" dirty="0"/>
          </a:p>
          <a:p>
            <a:endParaRPr lang="en-US" dirty="0"/>
          </a:p>
          <a:p>
            <a:r>
              <a:rPr lang="en-US" dirty="0"/>
              <a:t>According to Dr. </a:t>
            </a:r>
            <a:r>
              <a:rPr lang="en-US" dirty="0" err="1"/>
              <a:t>Domasio</a:t>
            </a:r>
            <a:r>
              <a:rPr lang="en-US" dirty="0"/>
              <a:t>, the intellect absorbs the information but the</a:t>
            </a:r>
            <a:r>
              <a:rPr lang="en-US" baseline="0" dirty="0"/>
              <a:t> emotions do not “tag” the event with meaning.  </a:t>
            </a:r>
          </a:p>
          <a:p>
            <a:endParaRPr lang="en-US" baseline="0" dirty="0"/>
          </a:p>
          <a:p>
            <a:r>
              <a:rPr lang="en-US" baseline="0" dirty="0"/>
              <a:t>A viewer might “know” an act is wrong but is “emotionally rudderless” with regards to its magnitude.</a:t>
            </a:r>
            <a:endParaRPr lang="en-US" dirty="0"/>
          </a:p>
        </p:txBody>
      </p:sp>
      <p:sp>
        <p:nvSpPr>
          <p:cNvPr id="4" name="Slide Number Placeholder 3"/>
          <p:cNvSpPr>
            <a:spLocks noGrp="1"/>
          </p:cNvSpPr>
          <p:nvPr>
            <p:ph type="sldNum" sz="quarter" idx="10"/>
          </p:nvPr>
        </p:nvSpPr>
        <p:spPr/>
        <p:txBody>
          <a:bodyPr/>
          <a:lstStyle/>
          <a:p>
            <a:fld id="{A73F5961-23E5-42DD-BB7F-7A6B44EE1B63}" type="slidenum">
              <a:rPr lang="en-US" smtClean="0"/>
              <a:pPr/>
              <a:t>21</a:t>
            </a:fld>
            <a:endParaRPr lang="en-US"/>
          </a:p>
        </p:txBody>
      </p:sp>
    </p:spTree>
    <p:extLst>
      <p:ext uri="{BB962C8B-B14F-4D97-AF65-F5344CB8AC3E}">
        <p14:creationId xmlns:p14="http://schemas.microsoft.com/office/powerpoint/2010/main" val="35687087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Read slide.</a:t>
            </a:r>
            <a:endParaRPr lang="en-US" b="1"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A viewer may be eating popcorn and enjoying a drink while watching a murder for entertainment.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The brain thus creates a powerful link feelings of pleasure with pain, suffering, violence, and immorality.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endParaRPr lang="en-US" dirty="0"/>
          </a:p>
        </p:txBody>
      </p:sp>
      <p:sp>
        <p:nvSpPr>
          <p:cNvPr id="4" name="Slide Number Placeholder 3"/>
          <p:cNvSpPr>
            <a:spLocks noGrp="1"/>
          </p:cNvSpPr>
          <p:nvPr>
            <p:ph type="sldNum" sz="quarter" idx="10"/>
          </p:nvPr>
        </p:nvSpPr>
        <p:spPr/>
        <p:txBody>
          <a:bodyPr/>
          <a:lstStyle/>
          <a:p>
            <a:fld id="{A73F5961-23E5-42DD-BB7F-7A6B44EE1B63}" type="slidenum">
              <a:rPr lang="en-US" smtClean="0"/>
              <a:pPr/>
              <a:t>22</a:t>
            </a:fld>
            <a:endParaRPr lang="en-US"/>
          </a:p>
        </p:txBody>
      </p:sp>
    </p:spTree>
    <p:extLst>
      <p:ext uri="{BB962C8B-B14F-4D97-AF65-F5344CB8AC3E}">
        <p14:creationId xmlns:p14="http://schemas.microsoft.com/office/powerpoint/2010/main" val="13077391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Read slide.</a:t>
            </a:r>
            <a:endParaRPr lang="en-US" b="1" dirty="0"/>
          </a:p>
          <a:p>
            <a:endParaRPr lang="en-US" dirty="0"/>
          </a:p>
          <a:p>
            <a:r>
              <a:rPr lang="en-US" dirty="0"/>
              <a:t>This timely counsel prompts</a:t>
            </a:r>
            <a:r>
              <a:rPr lang="en-US" baseline="0" dirty="0"/>
              <a:t> important questions for our reflection:  </a:t>
            </a:r>
          </a:p>
          <a:p>
            <a:endParaRPr lang="en-US" baseline="0" dirty="0"/>
          </a:p>
          <a:p>
            <a:r>
              <a:rPr lang="en-US" baseline="0" dirty="0"/>
              <a:t>Am I playing games or viewing programs for entertainment that are </a:t>
            </a:r>
            <a:r>
              <a:rPr lang="en-US" b="0" baseline="0" dirty="0"/>
              <a:t>violent, immoral, occult, or foolish?  </a:t>
            </a:r>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God is calling you and me to choose.  He says: “Cease to do evil, and learn to do well.”  Isaiah 1:16-17.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It is impossible to accomplish this on our own—but with the power of God we can navigate through the maze of media and develop healthy habits that do not bring pollution, addiction, and sorrow to our own souls. </a:t>
            </a:r>
          </a:p>
          <a:p>
            <a:endParaRPr lang="en-US" baseline="0" dirty="0"/>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A73F5961-23E5-42DD-BB7F-7A6B44EE1B63}" type="slidenum">
              <a:rPr lang="en-US" smtClean="0"/>
              <a:pPr/>
              <a:t>23</a:t>
            </a:fld>
            <a:endParaRPr lang="en-US"/>
          </a:p>
        </p:txBody>
      </p:sp>
    </p:spTree>
    <p:extLst>
      <p:ext uri="{BB962C8B-B14F-4D97-AF65-F5344CB8AC3E}">
        <p14:creationId xmlns:p14="http://schemas.microsoft.com/office/powerpoint/2010/main" val="11012537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Read slide.</a:t>
            </a:r>
            <a:endParaRPr lang="en-US" b="1" dirty="0"/>
          </a:p>
          <a:p>
            <a:endParaRPr lang="en-US" dirty="0"/>
          </a:p>
          <a:p>
            <a:pPr marL="0" indent="0">
              <a:buNone/>
            </a:pPr>
            <a:r>
              <a:rPr lang="en-US" baseline="0" dirty="0"/>
              <a:t>We must learn to say “NO” to inclinations and impulses that pull us away from what is right.</a:t>
            </a:r>
          </a:p>
          <a:p>
            <a:pPr marL="0" indent="0">
              <a:buNone/>
            </a:pPr>
            <a:endParaRPr lang="en-US" baseline="0" dirty="0"/>
          </a:p>
          <a:p>
            <a:pPr marL="0" indent="0">
              <a:buNone/>
            </a:pPr>
            <a:r>
              <a:rPr lang="en-US" baseline="0" dirty="0"/>
              <a:t>And behind that “NO” declare a stronger “YES” to each decision you make for life, health, and well-being.</a:t>
            </a:r>
          </a:p>
          <a:p>
            <a:pPr marL="0" indent="0">
              <a:buNone/>
            </a:pPr>
            <a:endParaRPr lang="en-US" baseline="0" dirty="0"/>
          </a:p>
          <a:p>
            <a:pPr marL="0" indent="0">
              <a:buNone/>
            </a:pPr>
            <a:r>
              <a:rPr lang="en-US" b="1" baseline="0" dirty="0"/>
              <a:t>With practice and repetition, good decisions become our inclinations! </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1. Set boundaries around your media use—how often, what kind, and when you use media.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2. Monitor yourself on a daily basis.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A73F5961-23E5-42DD-BB7F-7A6B44EE1B63}" type="slidenum">
              <a:rPr lang="en-US" smtClean="0"/>
              <a:pPr/>
              <a:t>24</a:t>
            </a:fld>
            <a:endParaRPr lang="en-US"/>
          </a:p>
        </p:txBody>
      </p:sp>
    </p:spTree>
    <p:extLst>
      <p:ext uri="{BB962C8B-B14F-4D97-AF65-F5344CB8AC3E}">
        <p14:creationId xmlns:p14="http://schemas.microsoft.com/office/powerpoint/2010/main" val="38177971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Read slide.</a:t>
            </a:r>
            <a:endParaRPr lang="en-US" b="1" dirty="0"/>
          </a:p>
          <a:p>
            <a:endParaRPr lang="en-US" dirty="0"/>
          </a:p>
          <a:p>
            <a:r>
              <a:rPr lang="en-US" dirty="0"/>
              <a:t>With prayer,</a:t>
            </a:r>
            <a:r>
              <a:rPr lang="en-US" baseline="0" dirty="0"/>
              <a:t> </a:t>
            </a:r>
            <a:r>
              <a:rPr lang="en-US" dirty="0"/>
              <a:t>watchfulness, intentionality, and dependence on God, a balanced,</a:t>
            </a:r>
            <a:r>
              <a:rPr lang="en-US" baseline="0" dirty="0"/>
              <a:t> </a:t>
            </a:r>
            <a:r>
              <a:rPr lang="en-US" dirty="0"/>
              <a:t>healthy use of media is possible.</a:t>
            </a:r>
          </a:p>
        </p:txBody>
      </p:sp>
      <p:sp>
        <p:nvSpPr>
          <p:cNvPr id="4" name="Slide Number Placeholder 3"/>
          <p:cNvSpPr>
            <a:spLocks noGrp="1"/>
          </p:cNvSpPr>
          <p:nvPr>
            <p:ph type="sldNum" sz="quarter" idx="10"/>
          </p:nvPr>
        </p:nvSpPr>
        <p:spPr/>
        <p:txBody>
          <a:bodyPr/>
          <a:lstStyle/>
          <a:p>
            <a:fld id="{A73F5961-23E5-42DD-BB7F-7A6B44EE1B63}" type="slidenum">
              <a:rPr lang="en-US" smtClean="0"/>
              <a:pPr/>
              <a:t>25</a:t>
            </a:fld>
            <a:endParaRPr lang="en-US"/>
          </a:p>
        </p:txBody>
      </p:sp>
    </p:spTree>
    <p:extLst>
      <p:ext uri="{BB962C8B-B14F-4D97-AF65-F5344CB8AC3E}">
        <p14:creationId xmlns:p14="http://schemas.microsoft.com/office/powerpoint/2010/main" val="32436402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Read slide.</a:t>
            </a:r>
            <a:endParaRPr lang="en-US" b="1"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We were designed for pleasure. Too much time digitally can take away the real pleasures in life.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a:t>
            </a:r>
            <a:r>
              <a:rPr lang="en-US" baseline="0" dirty="0"/>
              <a:t> have a choice to have true freedom and joy.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With God’s help, you will be empowered to break free.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God wants to engage your mind, increase your capacities, cleanse you from sin, and improve your ability to participate in life.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endParaRPr lang="en-US" dirty="0"/>
          </a:p>
        </p:txBody>
      </p:sp>
      <p:sp>
        <p:nvSpPr>
          <p:cNvPr id="4" name="Slide Number Placeholder 3"/>
          <p:cNvSpPr>
            <a:spLocks noGrp="1"/>
          </p:cNvSpPr>
          <p:nvPr>
            <p:ph type="sldNum" sz="quarter" idx="10"/>
          </p:nvPr>
        </p:nvSpPr>
        <p:spPr/>
        <p:txBody>
          <a:bodyPr/>
          <a:lstStyle/>
          <a:p>
            <a:fld id="{A73F5961-23E5-42DD-BB7F-7A6B44EE1B63}" type="slidenum">
              <a:rPr lang="en-US" smtClean="0"/>
              <a:pPr/>
              <a:t>26</a:t>
            </a:fld>
            <a:endParaRPr lang="en-US"/>
          </a:p>
        </p:txBody>
      </p:sp>
    </p:spTree>
    <p:extLst>
      <p:ext uri="{BB962C8B-B14F-4D97-AF65-F5344CB8AC3E}">
        <p14:creationId xmlns:p14="http://schemas.microsoft.com/office/powerpoint/2010/main" val="15010423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Read slide.</a:t>
            </a:r>
            <a:endParaRPr lang="en-US" b="1"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Time spend</a:t>
            </a:r>
            <a:r>
              <a:rPr lang="en-US" baseline="0" dirty="0"/>
              <a:t> c</a:t>
            </a:r>
            <a:r>
              <a:rPr lang="en-US" dirty="0"/>
              <a:t>reating</a:t>
            </a:r>
            <a:r>
              <a:rPr lang="en-US" baseline="0" dirty="0"/>
              <a:t> meaningful relationships with others and a connection with God will change your life for good.</a:t>
            </a:r>
          </a:p>
          <a:p>
            <a:endParaRPr lang="en-US" baseline="0" dirty="0"/>
          </a:p>
          <a:p>
            <a:r>
              <a:rPr lang="en-US" baseline="0" dirty="0"/>
              <a:t>The path of growth and freedom that God offers fills the empty longings for meaning and purpose that media and games cannot satisfy.</a:t>
            </a:r>
            <a:endParaRPr lang="en-US" dirty="0"/>
          </a:p>
        </p:txBody>
      </p:sp>
      <p:sp>
        <p:nvSpPr>
          <p:cNvPr id="4" name="Slide Number Placeholder 3"/>
          <p:cNvSpPr>
            <a:spLocks noGrp="1"/>
          </p:cNvSpPr>
          <p:nvPr>
            <p:ph type="sldNum" sz="quarter" idx="10"/>
          </p:nvPr>
        </p:nvSpPr>
        <p:spPr/>
        <p:txBody>
          <a:bodyPr/>
          <a:lstStyle/>
          <a:p>
            <a:fld id="{A73F5961-23E5-42DD-BB7F-7A6B44EE1B63}" type="slidenum">
              <a:rPr lang="en-US" smtClean="0"/>
              <a:pPr/>
              <a:t>27</a:t>
            </a:fld>
            <a:endParaRPr lang="en-US"/>
          </a:p>
        </p:txBody>
      </p:sp>
    </p:spTree>
    <p:extLst>
      <p:ext uri="{BB962C8B-B14F-4D97-AF65-F5344CB8AC3E}">
        <p14:creationId xmlns:p14="http://schemas.microsoft.com/office/powerpoint/2010/main" val="25821290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Read slide.</a:t>
            </a:r>
            <a:endParaRPr lang="en-US" b="1" dirty="0"/>
          </a:p>
          <a:p>
            <a:endParaRPr lang="en-US" dirty="0"/>
          </a:p>
          <a:p>
            <a:r>
              <a:rPr lang="en-US" baseline="0" dirty="0"/>
              <a:t>Awareness of a need and a decision to change are the first steps in forming better habits.</a:t>
            </a:r>
          </a:p>
          <a:p>
            <a:endParaRPr lang="en-US" baseline="0" dirty="0"/>
          </a:p>
          <a:p>
            <a:r>
              <a:rPr lang="en-US" baseline="0" dirty="0"/>
              <a:t>Choose to use your time to your greatest advantage.</a:t>
            </a:r>
            <a:endParaRPr lang="en-US" dirty="0"/>
          </a:p>
        </p:txBody>
      </p:sp>
      <p:sp>
        <p:nvSpPr>
          <p:cNvPr id="4" name="Slide Number Placeholder 3"/>
          <p:cNvSpPr>
            <a:spLocks noGrp="1"/>
          </p:cNvSpPr>
          <p:nvPr>
            <p:ph type="sldNum" sz="quarter" idx="10"/>
          </p:nvPr>
        </p:nvSpPr>
        <p:spPr/>
        <p:txBody>
          <a:bodyPr/>
          <a:lstStyle/>
          <a:p>
            <a:fld id="{A73F5961-23E5-42DD-BB7F-7A6B44EE1B63}" type="slidenum">
              <a:rPr lang="en-US" smtClean="0"/>
              <a:pPr/>
              <a:t>28</a:t>
            </a:fld>
            <a:endParaRPr lang="en-US"/>
          </a:p>
        </p:txBody>
      </p:sp>
    </p:spTree>
    <p:extLst>
      <p:ext uri="{BB962C8B-B14F-4D97-AF65-F5344CB8AC3E}">
        <p14:creationId xmlns:p14="http://schemas.microsoft.com/office/powerpoint/2010/main" val="30815715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Read slide.  </a:t>
            </a:r>
            <a:endParaRPr lang="en-US" b="1" dirty="0"/>
          </a:p>
          <a:p>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1" dirty="0"/>
              <a:t>Focus</a:t>
            </a:r>
            <a:r>
              <a:rPr lang="en-US" b="1" baseline="0" dirty="0"/>
              <a:t> </a:t>
            </a:r>
            <a:r>
              <a:rPr lang="en-US" b="0" baseline="0" dirty="0"/>
              <a:t>on the task at hand—do not allow media to distract you. Turn off distracting and noisy media alerts.</a:t>
            </a:r>
            <a:endParaRPr lang="en-US" b="1"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1" dirty="0"/>
              <a:t>Focus </a:t>
            </a:r>
            <a:r>
              <a:rPr lang="en-US" b="0" dirty="0"/>
              <a:t>on </a:t>
            </a:r>
            <a:r>
              <a:rPr lang="en-US" b="0" baseline="0" dirty="0"/>
              <a:t>the people, circumstances, and beauty around you.  Learn to find the blessings in each day.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1" dirty="0"/>
              <a:t>Stay focused:</a:t>
            </a:r>
            <a:r>
              <a:rPr lang="en-US" b="1" baseline="0" dirty="0"/>
              <a:t> </a:t>
            </a:r>
            <a:r>
              <a:rPr lang="en-US" b="1" dirty="0"/>
              <a:t>Limit </a:t>
            </a:r>
            <a:r>
              <a:rPr lang="en-US" b="0" dirty="0"/>
              <a:t>how many times you check media or surf the net for information.</a:t>
            </a:r>
            <a:endParaRPr lang="en-US" dirty="0"/>
          </a:p>
        </p:txBody>
      </p:sp>
      <p:sp>
        <p:nvSpPr>
          <p:cNvPr id="4" name="Slide Number Placeholder 3"/>
          <p:cNvSpPr>
            <a:spLocks noGrp="1"/>
          </p:cNvSpPr>
          <p:nvPr>
            <p:ph type="sldNum" sz="quarter" idx="10"/>
          </p:nvPr>
        </p:nvSpPr>
        <p:spPr/>
        <p:txBody>
          <a:bodyPr/>
          <a:lstStyle/>
          <a:p>
            <a:fld id="{A73F5961-23E5-42DD-BB7F-7A6B44EE1B63}" type="slidenum">
              <a:rPr lang="en-US" smtClean="0"/>
              <a:pPr/>
              <a:t>29</a:t>
            </a:fld>
            <a:endParaRPr lang="en-US"/>
          </a:p>
        </p:txBody>
      </p:sp>
    </p:spTree>
    <p:extLst>
      <p:ext uri="{BB962C8B-B14F-4D97-AF65-F5344CB8AC3E}">
        <p14:creationId xmlns:p14="http://schemas.microsoft.com/office/powerpoint/2010/main" val="958329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Presenter: Please read and study the tract that accompanies this PowerPoint</a:t>
            </a:r>
            <a:r>
              <a:rPr lang="en-US" b="1" baseline="0" dirty="0"/>
              <a:t> to prepare for this presentation.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In this presentation, we are taking a look at media and: </a:t>
            </a:r>
            <a:r>
              <a:rPr lang="en-US" b="1" baseline="0" dirty="0"/>
              <a:t>Read slide.</a:t>
            </a:r>
            <a:endParaRPr lang="en-US" b="1" dirty="0"/>
          </a:p>
          <a:p>
            <a:endParaRPr lang="en-US" dirty="0"/>
          </a:p>
        </p:txBody>
      </p:sp>
      <p:sp>
        <p:nvSpPr>
          <p:cNvPr id="4" name="Slide Number Placeholder 3"/>
          <p:cNvSpPr>
            <a:spLocks noGrp="1"/>
          </p:cNvSpPr>
          <p:nvPr>
            <p:ph type="sldNum" sz="quarter" idx="10"/>
          </p:nvPr>
        </p:nvSpPr>
        <p:spPr/>
        <p:txBody>
          <a:bodyPr/>
          <a:lstStyle/>
          <a:p>
            <a:fld id="{A73F5961-23E5-42DD-BB7F-7A6B44EE1B63}" type="slidenum">
              <a:rPr lang="en-US" smtClean="0"/>
              <a:pPr/>
              <a:t>3</a:t>
            </a:fld>
            <a:endParaRPr lang="en-US"/>
          </a:p>
        </p:txBody>
      </p:sp>
    </p:spTree>
    <p:extLst>
      <p:ext uri="{BB962C8B-B14F-4D97-AF65-F5344CB8AC3E}">
        <p14:creationId xmlns:p14="http://schemas.microsoft.com/office/powerpoint/2010/main" val="4880983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Read slide.</a:t>
            </a:r>
            <a:endParaRPr lang="en-US" b="1" dirty="0"/>
          </a:p>
          <a:p>
            <a:endParaRPr lang="en-US" dirty="0"/>
          </a:p>
          <a:p>
            <a:r>
              <a:rPr lang="en-US" baseline="0" dirty="0"/>
              <a:t>God wants your attention.</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He is calling you and me to spend time reading the Bible and conversing with Him in prayer.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He is never distracted or too busy to pay attention to you.  And you will never leave empty-handed when you pay attention to Him.</a:t>
            </a:r>
          </a:p>
          <a:p>
            <a:endParaRPr lang="en-US" baseline="0" dirty="0"/>
          </a:p>
          <a:p>
            <a:r>
              <a:rPr lang="en-US" baseline="0" dirty="0"/>
              <a:t>Spiritual growth is not instant—it takes place over time.  But it is the source of true life satisfaction, real joy, and the power to live a balanced, healthy life.</a:t>
            </a:r>
          </a:p>
          <a:p>
            <a:endParaRPr lang="en-US" baseline="0" dirty="0"/>
          </a:p>
          <a:p>
            <a:endParaRPr lang="en-US" baseline="0" dirty="0"/>
          </a:p>
          <a:p>
            <a:endParaRPr lang="en-US" dirty="0"/>
          </a:p>
          <a:p>
            <a:endParaRPr lang="en-US" b="1"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A73F5961-23E5-42DD-BB7F-7A6B44EE1B63}" type="slidenum">
              <a:rPr lang="en-US" smtClean="0"/>
              <a:pPr/>
              <a:t>30</a:t>
            </a:fld>
            <a:endParaRPr lang="en-US"/>
          </a:p>
        </p:txBody>
      </p:sp>
    </p:spTree>
    <p:extLst>
      <p:ext uri="{BB962C8B-B14F-4D97-AF65-F5344CB8AC3E}">
        <p14:creationId xmlns:p14="http://schemas.microsoft.com/office/powerpoint/2010/main" val="29469820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Why is it so important to filter out any practice that lessens our ability to pay attention to God’s Word?</a:t>
            </a:r>
            <a:r>
              <a:rPr lang="en-US" b="1" baseline="0" dirty="0"/>
              <a:t>  Read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The reward of this decision is life—not just a better quality of life here, but eternal life.  </a:t>
            </a:r>
            <a:endParaRPr lang="en-US" b="0" dirty="0"/>
          </a:p>
          <a:p>
            <a:endParaRPr lang="en-US" dirty="0"/>
          </a:p>
        </p:txBody>
      </p:sp>
      <p:sp>
        <p:nvSpPr>
          <p:cNvPr id="4" name="Slide Number Placeholder 3"/>
          <p:cNvSpPr>
            <a:spLocks noGrp="1"/>
          </p:cNvSpPr>
          <p:nvPr>
            <p:ph type="sldNum" sz="quarter" idx="10"/>
          </p:nvPr>
        </p:nvSpPr>
        <p:spPr/>
        <p:txBody>
          <a:bodyPr/>
          <a:lstStyle/>
          <a:p>
            <a:fld id="{A73F5961-23E5-42DD-BB7F-7A6B44EE1B63}" type="slidenum">
              <a:rPr lang="en-US" smtClean="0"/>
              <a:pPr/>
              <a:t>31</a:t>
            </a:fld>
            <a:endParaRPr lang="en-US"/>
          </a:p>
        </p:txBody>
      </p:sp>
    </p:spTree>
    <p:extLst>
      <p:ext uri="{BB962C8B-B14F-4D97-AF65-F5344CB8AC3E}">
        <p14:creationId xmlns:p14="http://schemas.microsoft.com/office/powerpoint/2010/main" val="38045648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God created you to have pleasure in life.  </a:t>
            </a:r>
            <a:r>
              <a:rPr lang="en-US" b="1" baseline="0" dirty="0"/>
              <a:t>Read slide.</a:t>
            </a:r>
            <a:endParaRPr lang="en-US" b="1" dirty="0"/>
          </a:p>
          <a:p>
            <a:endParaRPr lang="en-US" dirty="0"/>
          </a:p>
          <a:p>
            <a:r>
              <a:rPr lang="en-US" dirty="0"/>
              <a:t>What</a:t>
            </a:r>
            <a:r>
              <a:rPr lang="en-US" baseline="0" dirty="0"/>
              <a:t> are some great ways to increase:</a:t>
            </a:r>
          </a:p>
          <a:p>
            <a:endParaRPr lang="en-US" baseline="0" dirty="0"/>
          </a:p>
          <a:p>
            <a:pPr marL="228600" indent="-228600">
              <a:buAutoNum type="arabicPeriod"/>
            </a:pPr>
            <a:r>
              <a:rPr lang="en-US" baseline="0" dirty="0"/>
              <a:t>Creative pursuits (Wait for response)</a:t>
            </a:r>
          </a:p>
          <a:p>
            <a:pPr marL="228600" indent="-228600">
              <a:buAutoNum type="arabicPeriod"/>
            </a:pPr>
            <a:r>
              <a:rPr lang="en-US" baseline="0" dirty="0"/>
              <a:t>New skills?  (Wait for response)</a:t>
            </a:r>
          </a:p>
          <a:p>
            <a:pPr marL="228600" indent="-228600">
              <a:buAutoNum type="arabicPeriod"/>
            </a:pPr>
            <a:r>
              <a:rPr lang="en-US" baseline="0" dirty="0"/>
              <a:t>Intellectual growth? (Wait for response)</a:t>
            </a:r>
          </a:p>
        </p:txBody>
      </p:sp>
      <p:sp>
        <p:nvSpPr>
          <p:cNvPr id="4" name="Slide Number Placeholder 3"/>
          <p:cNvSpPr>
            <a:spLocks noGrp="1"/>
          </p:cNvSpPr>
          <p:nvPr>
            <p:ph type="sldNum" sz="quarter" idx="10"/>
          </p:nvPr>
        </p:nvSpPr>
        <p:spPr/>
        <p:txBody>
          <a:bodyPr/>
          <a:lstStyle/>
          <a:p>
            <a:fld id="{A73F5961-23E5-42DD-BB7F-7A6B44EE1B63}" type="slidenum">
              <a:rPr lang="en-US" smtClean="0"/>
              <a:pPr/>
              <a:t>32</a:t>
            </a:fld>
            <a:endParaRPr lang="en-US"/>
          </a:p>
        </p:txBody>
      </p:sp>
    </p:spTree>
    <p:extLst>
      <p:ext uri="{BB962C8B-B14F-4D97-AF65-F5344CB8AC3E}">
        <p14:creationId xmlns:p14="http://schemas.microsoft.com/office/powerpoint/2010/main" val="36998493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Pleasure also comes by way of: </a:t>
            </a:r>
            <a:r>
              <a:rPr lang="en-US" b="1" baseline="0" dirty="0"/>
              <a:t>Read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Face-to-face interaction increases social and coping skills.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Healthy lifestyle choices improve brain health, including mood, attention, and focus.</a:t>
            </a:r>
          </a:p>
          <a:p>
            <a:endParaRPr lang="en-US" dirty="0"/>
          </a:p>
        </p:txBody>
      </p:sp>
      <p:sp>
        <p:nvSpPr>
          <p:cNvPr id="4" name="Slide Number Placeholder 3"/>
          <p:cNvSpPr>
            <a:spLocks noGrp="1"/>
          </p:cNvSpPr>
          <p:nvPr>
            <p:ph type="sldNum" sz="quarter" idx="10"/>
          </p:nvPr>
        </p:nvSpPr>
        <p:spPr/>
        <p:txBody>
          <a:bodyPr/>
          <a:lstStyle/>
          <a:p>
            <a:fld id="{A73F5961-23E5-42DD-BB7F-7A6B44EE1B63}" type="slidenum">
              <a:rPr lang="en-US" smtClean="0"/>
              <a:pPr/>
              <a:t>33</a:t>
            </a:fld>
            <a:endParaRPr lang="en-US"/>
          </a:p>
        </p:txBody>
      </p:sp>
    </p:spTree>
    <p:extLst>
      <p:ext uri="{BB962C8B-B14F-4D97-AF65-F5344CB8AC3E}">
        <p14:creationId xmlns:p14="http://schemas.microsoft.com/office/powerpoint/2010/main" val="1162619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Read slide.</a:t>
            </a:r>
            <a:endParaRPr lang="en-US" b="1" dirty="0"/>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can you improve the quality of leisure</a:t>
            </a:r>
            <a:r>
              <a:rPr lang="en-US" baseline="0" dirty="0"/>
              <a:t> time in your life?  (Wait for response)</a:t>
            </a:r>
            <a:endParaRPr lang="en-US"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A73F5961-23E5-42DD-BB7F-7A6B44EE1B63}" type="slidenum">
              <a:rPr lang="en-US" smtClean="0"/>
              <a:pPr/>
              <a:t>34</a:t>
            </a:fld>
            <a:endParaRPr lang="en-US"/>
          </a:p>
        </p:txBody>
      </p:sp>
    </p:spTree>
    <p:extLst>
      <p:ext uri="{BB962C8B-B14F-4D97-AF65-F5344CB8AC3E}">
        <p14:creationId xmlns:p14="http://schemas.microsoft.com/office/powerpoint/2010/main" val="3793064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Read slide.</a:t>
            </a:r>
            <a:endParaRPr lang="en-US" b="1" dirty="0"/>
          </a:p>
          <a:p>
            <a:endParaRPr lang="en-US" dirty="0"/>
          </a:p>
          <a:p>
            <a:r>
              <a:rPr lang="en-US" dirty="0"/>
              <a:t>Will you make a decision for a more full and balanced life? </a:t>
            </a:r>
          </a:p>
          <a:p>
            <a:endParaRPr lang="en-US" dirty="0"/>
          </a:p>
          <a:p>
            <a:r>
              <a:rPr lang="en-US" dirty="0"/>
              <a:t>What is your first</a:t>
            </a:r>
            <a:r>
              <a:rPr lang="en-US" baseline="0" dirty="0"/>
              <a:t> step in balancing media with other priorities?</a:t>
            </a:r>
            <a:endParaRPr lang="en-US" dirty="0"/>
          </a:p>
          <a:p>
            <a:endParaRPr lang="en-US" dirty="0"/>
          </a:p>
        </p:txBody>
      </p:sp>
      <p:sp>
        <p:nvSpPr>
          <p:cNvPr id="4" name="Slide Number Placeholder 3"/>
          <p:cNvSpPr>
            <a:spLocks noGrp="1"/>
          </p:cNvSpPr>
          <p:nvPr>
            <p:ph type="sldNum" sz="quarter" idx="10"/>
          </p:nvPr>
        </p:nvSpPr>
        <p:spPr/>
        <p:txBody>
          <a:bodyPr/>
          <a:lstStyle/>
          <a:p>
            <a:fld id="{A73F5961-23E5-42DD-BB7F-7A6B44EE1B63}" type="slidenum">
              <a:rPr lang="en-US" smtClean="0"/>
              <a:pPr/>
              <a:t>35</a:t>
            </a:fld>
            <a:endParaRPr lang="en-US"/>
          </a:p>
        </p:txBody>
      </p:sp>
    </p:spTree>
    <p:extLst>
      <p:ext uri="{BB962C8B-B14F-4D97-AF65-F5344CB8AC3E}">
        <p14:creationId xmlns:p14="http://schemas.microsoft.com/office/powerpoint/2010/main" val="15534616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Read slide.</a:t>
            </a:r>
            <a:endParaRPr lang="en-US" b="1" dirty="0"/>
          </a:p>
          <a:p>
            <a:endParaRPr lang="en-US" dirty="0"/>
          </a:p>
          <a:p>
            <a:r>
              <a:rPr lang="en-US" baseline="0" dirty="0"/>
              <a:t>The Word of God is the path that changes our focus. We begin to love what God loves and hate what God hates.</a:t>
            </a:r>
          </a:p>
          <a:p>
            <a:endParaRPr lang="en-US" baseline="0" dirty="0"/>
          </a:p>
          <a:p>
            <a:r>
              <a:rPr lang="en-US" baseline="0" dirty="0"/>
              <a:t>We move from time with worthless things to time that gives life and joy.</a:t>
            </a:r>
          </a:p>
          <a:p>
            <a:endParaRPr lang="en-US" baseline="0" dirty="0"/>
          </a:p>
          <a:p>
            <a:r>
              <a:rPr lang="en-US" baseline="0" dirty="0"/>
              <a:t>Our thoughts and emotions are changed.</a:t>
            </a:r>
          </a:p>
          <a:p>
            <a:endParaRPr lang="en-US" baseline="0" dirty="0"/>
          </a:p>
          <a:p>
            <a:r>
              <a:rPr lang="en-US" baseline="0" dirty="0"/>
              <a:t>We receive power to make positive choices that guard against moral, physical, and spiritual pollution.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Will you decide now to unplug from what is robbing you and plug into the life-changing power of God?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If this is your prayer, please raise your hand in agreement as I pray. (Raise hand and wait for responses)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“Please God, revive my heart, my understanding, my determination to love what you love and hate what you hate.”  </a:t>
            </a:r>
          </a:p>
          <a:p>
            <a:endParaRPr lang="en-US" dirty="0"/>
          </a:p>
          <a:p>
            <a:endParaRPr lang="en-US" dirty="0"/>
          </a:p>
        </p:txBody>
      </p:sp>
      <p:sp>
        <p:nvSpPr>
          <p:cNvPr id="4" name="Slide Number Placeholder 3"/>
          <p:cNvSpPr>
            <a:spLocks noGrp="1"/>
          </p:cNvSpPr>
          <p:nvPr>
            <p:ph type="sldNum" sz="quarter" idx="10"/>
          </p:nvPr>
        </p:nvSpPr>
        <p:spPr/>
        <p:txBody>
          <a:bodyPr/>
          <a:lstStyle/>
          <a:p>
            <a:fld id="{A73F5961-23E5-42DD-BB7F-7A6B44EE1B63}" type="slidenum">
              <a:rPr lang="en-US" smtClean="0"/>
              <a:pPr/>
              <a:t>36</a:t>
            </a:fld>
            <a:endParaRPr lang="en-US"/>
          </a:p>
        </p:txBody>
      </p:sp>
    </p:spTree>
    <p:extLst>
      <p:ext uri="{BB962C8B-B14F-4D97-AF65-F5344CB8AC3E}">
        <p14:creationId xmlns:p14="http://schemas.microsoft.com/office/powerpoint/2010/main" val="316251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Read slide.</a:t>
            </a:r>
            <a:endParaRPr lang="en-US" b="1" dirty="0"/>
          </a:p>
          <a:p>
            <a:endParaRPr lang="en-US" dirty="0"/>
          </a:p>
          <a:p>
            <a:r>
              <a:rPr lang="en-US" dirty="0"/>
              <a:t>Our</a:t>
            </a:r>
            <a:r>
              <a:rPr lang="en-US" baseline="0" dirty="0"/>
              <a:t> world has gone digital—at home, work, school, and everywhere in between! </a:t>
            </a:r>
          </a:p>
          <a:p>
            <a:endParaRPr lang="en-US" baseline="0" dirty="0"/>
          </a:p>
          <a:p>
            <a:r>
              <a:rPr lang="en-US" baseline="0" dirty="0"/>
              <a:t>With news coming at us in a flurry of sound bytes and communication reduced to LOLs and </a:t>
            </a:r>
            <a:r>
              <a:rPr lang="en-US" baseline="0" dirty="0" err="1"/>
              <a:t>emojis</a:t>
            </a:r>
            <a:r>
              <a:rPr lang="en-US" baseline="0" dirty="0"/>
              <a:t> (</a:t>
            </a:r>
            <a:r>
              <a:rPr lang="en-US" baseline="0" dirty="0">
                <a:sym typeface="Wingdings" panose="05000000000000000000" pitchFamily="2" charset="2"/>
              </a:rPr>
              <a:t>), how is this affecting the way we see and interact with our world?</a:t>
            </a:r>
          </a:p>
          <a:p>
            <a:endParaRPr lang="en-US" baseline="0" dirty="0">
              <a:sym typeface="Wingdings" panose="05000000000000000000" pitchFamily="2" charset="2"/>
            </a:endParaRPr>
          </a:p>
          <a:p>
            <a:r>
              <a:rPr lang="en-US" baseline="0" dirty="0">
                <a:sym typeface="Wingdings" panose="05000000000000000000" pitchFamily="2" charset="2"/>
              </a:rPr>
              <a:t>(Note: LOL= laugh out loud; </a:t>
            </a:r>
            <a:r>
              <a:rPr lang="en-US" baseline="0" dirty="0" err="1">
                <a:sym typeface="Wingdings" panose="05000000000000000000" pitchFamily="2" charset="2"/>
              </a:rPr>
              <a:t>emojis</a:t>
            </a:r>
            <a:r>
              <a:rPr lang="en-US" baseline="0" dirty="0">
                <a:sym typeface="Wingdings" panose="05000000000000000000" pitchFamily="2" charset="2"/>
              </a:rPr>
              <a:t> are symbols used when texting;</a:t>
            </a:r>
          </a:p>
          <a:p>
            <a:r>
              <a:rPr lang="en-US" baseline="0" dirty="0">
                <a:sym typeface="Wingdings" panose="05000000000000000000" pitchFamily="2" charset="2"/>
              </a:rPr>
              <a:t>an emoticon is a digital icon or symbol on a keyboard used for expressing emotion or clarifying intent)</a:t>
            </a:r>
          </a:p>
          <a:p>
            <a:r>
              <a:rPr lang="en-US" baseline="0" dirty="0">
                <a:sym typeface="Wingdings" panose="05000000000000000000" pitchFamily="2" charset="2"/>
              </a:rPr>
              <a:t> </a:t>
            </a:r>
          </a:p>
        </p:txBody>
      </p:sp>
      <p:sp>
        <p:nvSpPr>
          <p:cNvPr id="4" name="Slide Number Placeholder 3"/>
          <p:cNvSpPr>
            <a:spLocks noGrp="1"/>
          </p:cNvSpPr>
          <p:nvPr>
            <p:ph type="sldNum" sz="quarter" idx="10"/>
          </p:nvPr>
        </p:nvSpPr>
        <p:spPr/>
        <p:txBody>
          <a:bodyPr/>
          <a:lstStyle/>
          <a:p>
            <a:fld id="{A73F5961-23E5-42DD-BB7F-7A6B44EE1B63}" type="slidenum">
              <a:rPr lang="en-US" smtClean="0"/>
              <a:pPr/>
              <a:t>4</a:t>
            </a:fld>
            <a:endParaRPr lang="en-US"/>
          </a:p>
        </p:txBody>
      </p:sp>
    </p:spTree>
    <p:extLst>
      <p:ext uri="{BB962C8B-B14F-4D97-AF65-F5344CB8AC3E}">
        <p14:creationId xmlns:p14="http://schemas.microsoft.com/office/powerpoint/2010/main" val="1719221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Read slide.</a:t>
            </a:r>
            <a:endParaRPr lang="en-US" b="1" dirty="0"/>
          </a:p>
          <a:p>
            <a:endParaRPr lang="en-US" dirty="0"/>
          </a:p>
          <a:p>
            <a:r>
              <a:rPr lang="en-US" dirty="0"/>
              <a:t>1. What are some wise uses and helpful types of media?  (Wait for response)</a:t>
            </a:r>
          </a:p>
          <a:p>
            <a:endParaRPr lang="en-US" dirty="0"/>
          </a:p>
          <a:p>
            <a:r>
              <a:rPr lang="en-US" baseline="0" dirty="0"/>
              <a:t>2. When do even these “good things” become tyrants instead of teachers?  (Wait for response)</a:t>
            </a:r>
          </a:p>
          <a:p>
            <a:endParaRPr lang="en-US" baseline="0" dirty="0"/>
          </a:p>
          <a:p>
            <a:r>
              <a:rPr lang="en-US" baseline="0" dirty="0"/>
              <a:t>(Notes on questions: </a:t>
            </a:r>
          </a:p>
          <a:p>
            <a:pPr marL="228600" indent="-228600">
              <a:buAutoNum type="arabicPeriod"/>
            </a:pPr>
            <a:r>
              <a:rPr lang="en-US" baseline="0" dirty="0"/>
              <a:t>Instructive presentations, nature and educational, news and research, uplifting music or inspirational, shopping options</a:t>
            </a:r>
          </a:p>
          <a:p>
            <a:pPr marL="228600" indent="-228600">
              <a:buAutoNum type="arabicPeriod"/>
            </a:pPr>
            <a:r>
              <a:rPr lang="en-US" baseline="0" dirty="0"/>
              <a:t>Too much time, misinformation or information overload, addictive; mood disorders, displacement of real learning and social opportunities, sedentary)</a:t>
            </a:r>
          </a:p>
          <a:p>
            <a:pPr marL="0" indent="0">
              <a:buNone/>
            </a:pPr>
            <a:endParaRPr lang="en-US" baseline="0" dirty="0"/>
          </a:p>
          <a:p>
            <a:endParaRPr lang="en-US" dirty="0"/>
          </a:p>
        </p:txBody>
      </p:sp>
      <p:sp>
        <p:nvSpPr>
          <p:cNvPr id="4" name="Slide Number Placeholder 3"/>
          <p:cNvSpPr>
            <a:spLocks noGrp="1"/>
          </p:cNvSpPr>
          <p:nvPr>
            <p:ph type="sldNum" sz="quarter" idx="10"/>
          </p:nvPr>
        </p:nvSpPr>
        <p:spPr/>
        <p:txBody>
          <a:bodyPr/>
          <a:lstStyle/>
          <a:p>
            <a:fld id="{A73F5961-23E5-42DD-BB7F-7A6B44EE1B63}" type="slidenum">
              <a:rPr lang="en-US" smtClean="0"/>
              <a:pPr/>
              <a:t>5</a:t>
            </a:fld>
            <a:endParaRPr lang="en-US"/>
          </a:p>
        </p:txBody>
      </p:sp>
    </p:spTree>
    <p:extLst>
      <p:ext uri="{BB962C8B-B14F-4D97-AF65-F5344CB8AC3E}">
        <p14:creationId xmlns:p14="http://schemas.microsoft.com/office/powerpoint/2010/main" val="1136465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Read slide.</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FFFF"/>
              </a:solidFill>
              <a:effectLst>
                <a:outerShdw blurRad="50800" dist="63500" dir="2700000" algn="tl" rotWithShape="0">
                  <a:prstClr val="black">
                    <a:alpha val="65000"/>
                  </a:prstClr>
                </a:outerShdw>
              </a:effectLst>
              <a:latin typeface="Arial"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effectLst>
                  <a:outerShdw blurRad="50800" dist="63500" dir="2700000" algn="tl" rotWithShape="0">
                    <a:prstClr val="black">
                      <a:alpha val="65000"/>
                    </a:prstClr>
                  </a:outerShdw>
                </a:effectLst>
                <a:latin typeface="Arial" charset="0"/>
                <a:cs typeface="Arial" pitchFamily="34" charset="0"/>
              </a:rPr>
              <a:t>Teens are spending an average of nine</a:t>
            </a:r>
            <a:r>
              <a:rPr lang="en-US" sz="1200" baseline="0" dirty="0">
                <a:solidFill>
                  <a:srgbClr val="FFFFFF"/>
                </a:solidFill>
                <a:effectLst>
                  <a:outerShdw blurRad="50800" dist="63500" dir="2700000" algn="tl" rotWithShape="0">
                    <a:prstClr val="black">
                      <a:alpha val="65000"/>
                    </a:prstClr>
                  </a:outerShdw>
                </a:effectLst>
                <a:latin typeface="Arial" charset="0"/>
                <a:cs typeface="Arial" pitchFamily="34" charset="0"/>
              </a:rPr>
              <a:t> hours or more.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solidFill>
                <a:srgbClr val="FFFFFF"/>
              </a:solidFill>
              <a:effectLst>
                <a:outerShdw blurRad="50800" dist="63500" dir="2700000" algn="tl" rotWithShape="0">
                  <a:prstClr val="black">
                    <a:alpha val="65000"/>
                  </a:prstClr>
                </a:outerShdw>
              </a:effectLst>
              <a:latin typeface="Arial"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effectLst>
                  <a:outerShdw blurRad="50800" dist="63500" dir="2700000" algn="tl" rotWithShape="0">
                    <a:prstClr val="black">
                      <a:alpha val="65000"/>
                    </a:prstClr>
                  </a:outerShdw>
                </a:effectLst>
                <a:latin typeface="Arial" charset="0"/>
                <a:cs typeface="Arial" pitchFamily="34" charset="0"/>
              </a:rPr>
              <a:t>Many adults and youth of all ages now spend more time with multiple media devices than any other activity but sleeping.</a:t>
            </a:r>
          </a:p>
          <a:p>
            <a:endParaRPr lang="en-US" dirty="0"/>
          </a:p>
        </p:txBody>
      </p:sp>
      <p:sp>
        <p:nvSpPr>
          <p:cNvPr id="4" name="Slide Number Placeholder 3"/>
          <p:cNvSpPr>
            <a:spLocks noGrp="1"/>
          </p:cNvSpPr>
          <p:nvPr>
            <p:ph type="sldNum" sz="quarter" idx="10"/>
          </p:nvPr>
        </p:nvSpPr>
        <p:spPr/>
        <p:txBody>
          <a:bodyPr/>
          <a:lstStyle/>
          <a:p>
            <a:fld id="{A73F5961-23E5-42DD-BB7F-7A6B44EE1B63}" type="slidenum">
              <a:rPr lang="en-US" smtClean="0"/>
              <a:pPr/>
              <a:t>6</a:t>
            </a:fld>
            <a:endParaRPr lang="en-US"/>
          </a:p>
        </p:txBody>
      </p:sp>
    </p:spTree>
    <p:extLst>
      <p:ext uri="{BB962C8B-B14F-4D97-AF65-F5344CB8AC3E}">
        <p14:creationId xmlns:p14="http://schemas.microsoft.com/office/powerpoint/2010/main" val="4076755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Leading authority on addictions, Dr. Nicholas </a:t>
            </a:r>
            <a:r>
              <a:rPr lang="en-US" b="0" baseline="0" dirty="0" err="1"/>
              <a:t>Kardaras</a:t>
            </a:r>
            <a:r>
              <a:rPr lang="en-US" b="0" baseline="0" dirty="0"/>
              <a:t>, states: </a:t>
            </a:r>
            <a:r>
              <a:rPr lang="en-US" b="1" baseline="0" dirty="0"/>
              <a:t>Read slide.</a:t>
            </a:r>
            <a:endParaRPr lang="en-US" b="1"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Yes, we appreciate the ability of technology to keep us up-to-date on what’s happening in our world.</a:t>
            </a:r>
            <a:endParaRPr lang="en-US" b="0" dirty="0"/>
          </a:p>
          <a:p>
            <a:endParaRPr lang="en-US" sz="1200" dirty="0">
              <a:solidFill>
                <a:srgbClr val="FFFFFF"/>
              </a:solidFill>
              <a:effectLst>
                <a:outerShdw blurRad="50800" dist="63500" dir="2700000" algn="tl" rotWithShape="0">
                  <a:prstClr val="black">
                    <a:alpha val="65000"/>
                  </a:prstClr>
                </a:outerShdw>
              </a:effectLst>
              <a:latin typeface="Arial"/>
              <a:cs typeface="Arial" pitchFamily="34" charset="0"/>
            </a:endParaRPr>
          </a:p>
          <a:p>
            <a:r>
              <a:rPr lang="en-US" sz="1200" dirty="0">
                <a:solidFill>
                  <a:srgbClr val="FFFFFF"/>
                </a:solidFill>
                <a:effectLst>
                  <a:outerShdw blurRad="50800" dist="63500" dir="2700000" algn="tl" rotWithShape="0">
                    <a:prstClr val="black">
                      <a:alpha val="65000"/>
                    </a:prstClr>
                  </a:outerShdw>
                </a:effectLst>
                <a:latin typeface="Arial"/>
                <a:cs typeface="Arial" pitchFamily="34" charset="0"/>
              </a:rPr>
              <a:t>But consider this: Are we consuming information or</a:t>
            </a:r>
            <a:r>
              <a:rPr lang="en-US" sz="1200" baseline="0" dirty="0">
                <a:solidFill>
                  <a:srgbClr val="FFFFFF"/>
                </a:solidFill>
                <a:effectLst>
                  <a:outerShdw blurRad="50800" dist="63500" dir="2700000" algn="tl" rotWithShape="0">
                    <a:prstClr val="black">
                      <a:alpha val="65000"/>
                    </a:prstClr>
                  </a:outerShdw>
                </a:effectLst>
                <a:latin typeface="Arial"/>
                <a:cs typeface="Arial" pitchFamily="34" charset="0"/>
              </a:rPr>
              <a:t> is i</a:t>
            </a:r>
            <a:r>
              <a:rPr lang="en-US" sz="1200" dirty="0">
                <a:solidFill>
                  <a:srgbClr val="FFFFFF"/>
                </a:solidFill>
                <a:effectLst>
                  <a:outerShdw blurRad="50800" dist="63500" dir="2700000" algn="tl" rotWithShape="0">
                    <a:prstClr val="black">
                      <a:alpha val="65000"/>
                    </a:prstClr>
                  </a:outerShdw>
                </a:effectLst>
                <a:latin typeface="Arial"/>
                <a:cs typeface="Arial" pitchFamily="34" charset="0"/>
              </a:rPr>
              <a:t>nformation is consuming us? </a:t>
            </a:r>
          </a:p>
          <a:p>
            <a:endParaRPr lang="en-US" sz="1200" dirty="0">
              <a:solidFill>
                <a:srgbClr val="FFFFFF"/>
              </a:solidFill>
              <a:effectLst>
                <a:outerShdw blurRad="50800" dist="63500" dir="2700000" algn="tl" rotWithShape="0">
                  <a:prstClr val="black">
                    <a:alpha val="65000"/>
                  </a:prstClr>
                </a:outerShdw>
              </a:effectLst>
              <a:latin typeface="Arial"/>
              <a:cs typeface="Arial" pitchFamily="34" charset="0"/>
            </a:endParaRPr>
          </a:p>
        </p:txBody>
      </p:sp>
      <p:sp>
        <p:nvSpPr>
          <p:cNvPr id="4" name="Slide Number Placeholder 3"/>
          <p:cNvSpPr>
            <a:spLocks noGrp="1"/>
          </p:cNvSpPr>
          <p:nvPr>
            <p:ph type="sldNum" sz="quarter" idx="10"/>
          </p:nvPr>
        </p:nvSpPr>
        <p:spPr/>
        <p:txBody>
          <a:bodyPr/>
          <a:lstStyle/>
          <a:p>
            <a:fld id="{A73F5961-23E5-42DD-BB7F-7A6B44EE1B63}" type="slidenum">
              <a:rPr lang="en-US" smtClean="0"/>
              <a:pPr/>
              <a:t>7</a:t>
            </a:fld>
            <a:endParaRPr lang="en-US"/>
          </a:p>
        </p:txBody>
      </p:sp>
    </p:spTree>
    <p:extLst>
      <p:ext uri="{BB962C8B-B14F-4D97-AF65-F5344CB8AC3E}">
        <p14:creationId xmlns:p14="http://schemas.microsoft.com/office/powerpoint/2010/main" val="1027561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Read slide.</a:t>
            </a:r>
            <a:endParaRPr lang="en-US" b="1" dirty="0"/>
          </a:p>
          <a:p>
            <a:endParaRPr lang="en-US" dirty="0"/>
          </a:p>
        </p:txBody>
      </p:sp>
      <p:sp>
        <p:nvSpPr>
          <p:cNvPr id="4" name="Slide Number Placeholder 3"/>
          <p:cNvSpPr>
            <a:spLocks noGrp="1"/>
          </p:cNvSpPr>
          <p:nvPr>
            <p:ph type="sldNum" sz="quarter" idx="10"/>
          </p:nvPr>
        </p:nvSpPr>
        <p:spPr/>
        <p:txBody>
          <a:bodyPr/>
          <a:lstStyle/>
          <a:p>
            <a:fld id="{A73F5961-23E5-42DD-BB7F-7A6B44EE1B63}" type="slidenum">
              <a:rPr lang="en-US" smtClean="0"/>
              <a:pPr/>
              <a:t>8</a:t>
            </a:fld>
            <a:endParaRPr lang="en-US"/>
          </a:p>
        </p:txBody>
      </p:sp>
    </p:spTree>
    <p:extLst>
      <p:ext uri="{BB962C8B-B14F-4D97-AF65-F5344CB8AC3E}">
        <p14:creationId xmlns:p14="http://schemas.microsoft.com/office/powerpoint/2010/main" val="15957238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Read slide.</a:t>
            </a:r>
            <a:endParaRPr lang="en-US" b="1" dirty="0"/>
          </a:p>
          <a:p>
            <a:endParaRPr lang="en-US" baseline="0" dirty="0"/>
          </a:p>
          <a:p>
            <a:pPr marL="228600" indent="-228600">
              <a:buAutoNum type="arabicPeriod"/>
            </a:pPr>
            <a:r>
              <a:rPr lang="en-US" baseline="0" dirty="0"/>
              <a:t>Social and coping skills require time, focus, and practice.  Social media does not develop these skills and may diminish them.</a:t>
            </a:r>
          </a:p>
          <a:p>
            <a:pPr marL="0" indent="0">
              <a:buNone/>
            </a:pPr>
            <a:endParaRPr lang="en-US" baseline="0" dirty="0"/>
          </a:p>
          <a:p>
            <a:pPr marL="228600" indent="-228600">
              <a:buFont typeface="+mj-lt"/>
              <a:buAutoNum type="arabicPeriod" startAt="2"/>
            </a:pPr>
            <a:r>
              <a:rPr lang="en-US" baseline="0" dirty="0"/>
              <a:t>Excessive media increases short bursts of attention, but staying focused on non-media tasks is more difficult. </a:t>
            </a:r>
          </a:p>
          <a:p>
            <a:pPr marL="0" indent="0">
              <a:buFont typeface="+mj-lt"/>
              <a:buNone/>
            </a:pPr>
            <a:endParaRPr lang="en-US" baseline="0" dirty="0"/>
          </a:p>
          <a:p>
            <a:pPr marL="228600" indent="-228600">
              <a:buFont typeface="+mj-lt"/>
              <a:buAutoNum type="arabicPeriod" startAt="3"/>
            </a:pPr>
            <a:r>
              <a:rPr lang="en-US" baseline="0" dirty="0"/>
              <a:t>The addictive nature of media promotes depression and mood disorders. </a:t>
            </a:r>
          </a:p>
          <a:p>
            <a:pPr marL="0" indent="0">
              <a:buNone/>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(Reference: Microsoft Insights: Attention span report, Spring 2015.)</a:t>
            </a:r>
            <a:endParaRPr lang="en-US" b="1" dirty="0"/>
          </a:p>
          <a:p>
            <a:pPr marL="0" indent="0">
              <a:buNone/>
            </a:pPr>
            <a:endParaRPr lang="en-US" baseline="0" dirty="0"/>
          </a:p>
          <a:p>
            <a:pPr marL="228600" indent="-228600">
              <a:buAutoNum type="arabicPeriod"/>
            </a:pPr>
            <a:endParaRPr lang="en-US" baseline="0" dirty="0"/>
          </a:p>
          <a:p>
            <a:pPr marL="228600" indent="-228600">
              <a:buAutoNum type="arabicPeriod"/>
            </a:pPr>
            <a:endParaRPr lang="en-US" baseline="0" dirty="0"/>
          </a:p>
          <a:p>
            <a:pPr marL="228600" indent="-228600">
              <a:buAutoNum type="arabicPeriod"/>
            </a:pPr>
            <a:endParaRPr lang="en-US" baseline="0" dirty="0"/>
          </a:p>
          <a:p>
            <a:pPr marL="228600" indent="-228600">
              <a:buAutoNum type="arabicPeriod"/>
            </a:pPr>
            <a:endParaRPr lang="en-US" baseline="0" dirty="0"/>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A73F5961-23E5-42DD-BB7F-7A6B44EE1B63}" type="slidenum">
              <a:rPr lang="en-US" smtClean="0"/>
              <a:pPr/>
              <a:t>9</a:t>
            </a:fld>
            <a:endParaRPr lang="en-US"/>
          </a:p>
        </p:txBody>
      </p:sp>
    </p:spTree>
    <p:extLst>
      <p:ext uri="{BB962C8B-B14F-4D97-AF65-F5344CB8AC3E}">
        <p14:creationId xmlns:p14="http://schemas.microsoft.com/office/powerpoint/2010/main" val="3937511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0145925-DFE3-4551-852B-78E9FF2379CA}" type="datetimeFigureOut">
              <a:rPr lang="en-US" smtClean="0"/>
              <a:pPr/>
              <a:t>6/14/18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14EB41-1BF1-4399-AF00-98A640EBDD4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145925-DFE3-4551-852B-78E9FF2379CA}" type="datetimeFigureOut">
              <a:rPr lang="en-US" smtClean="0"/>
              <a:pPr/>
              <a:t>6/14/18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14EB41-1BF1-4399-AF00-98A640EBDD4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145925-DFE3-4551-852B-78E9FF2379CA}" type="datetimeFigureOut">
              <a:rPr lang="en-US" smtClean="0"/>
              <a:pPr/>
              <a:t>6/14/18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14EB41-1BF1-4399-AF00-98A640EBDD45}"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DD01189-8B30-4E05-96B3-7DD719531753}" type="datetimeFigureOut">
              <a:rPr lang="en-US" smtClean="0">
                <a:solidFill>
                  <a:prstClr val="white">
                    <a:tint val="75000"/>
                  </a:prstClr>
                </a:solidFill>
              </a:rPr>
              <a:pPr/>
              <a:t>6/14/18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15BE462D-B0C0-463A-A6C8-010FE0D7E36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9936663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D01189-8B30-4E05-96B3-7DD719531753}" type="datetimeFigureOut">
              <a:rPr lang="en-US" smtClean="0">
                <a:solidFill>
                  <a:prstClr val="white">
                    <a:tint val="75000"/>
                  </a:prstClr>
                </a:solidFill>
              </a:rPr>
              <a:pPr/>
              <a:t>6/14/18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15BE462D-B0C0-463A-A6C8-010FE0D7E36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8602977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D01189-8B30-4E05-96B3-7DD719531753}" type="datetimeFigureOut">
              <a:rPr lang="en-US" smtClean="0">
                <a:solidFill>
                  <a:prstClr val="white">
                    <a:tint val="75000"/>
                  </a:prstClr>
                </a:solidFill>
              </a:rPr>
              <a:pPr/>
              <a:t>6/14/18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15BE462D-B0C0-463A-A6C8-010FE0D7E36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8002508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D01189-8B30-4E05-96B3-7DD719531753}" type="datetimeFigureOut">
              <a:rPr lang="en-US" smtClean="0">
                <a:solidFill>
                  <a:prstClr val="white">
                    <a:tint val="75000"/>
                  </a:prstClr>
                </a:solidFill>
              </a:rPr>
              <a:pPr/>
              <a:t>6/14/18</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15BE462D-B0C0-463A-A6C8-010FE0D7E36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7667270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D01189-8B30-4E05-96B3-7DD719531753}" type="datetimeFigureOut">
              <a:rPr lang="en-US" smtClean="0">
                <a:solidFill>
                  <a:prstClr val="white">
                    <a:tint val="75000"/>
                  </a:prstClr>
                </a:solidFill>
              </a:rPr>
              <a:pPr/>
              <a:t>6/14/18</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15BE462D-B0C0-463A-A6C8-010FE0D7E36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9666733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D01189-8B30-4E05-96B3-7DD719531753}" type="datetimeFigureOut">
              <a:rPr lang="en-US" smtClean="0">
                <a:solidFill>
                  <a:prstClr val="white">
                    <a:tint val="75000"/>
                  </a:prstClr>
                </a:solidFill>
              </a:rPr>
              <a:pPr/>
              <a:t>6/14/18</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15BE462D-B0C0-463A-A6C8-010FE0D7E36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9580723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D01189-8B30-4E05-96B3-7DD719531753}" type="datetimeFigureOut">
              <a:rPr lang="en-US" smtClean="0">
                <a:solidFill>
                  <a:prstClr val="white">
                    <a:tint val="75000"/>
                  </a:prstClr>
                </a:solidFill>
              </a:rPr>
              <a:pPr/>
              <a:t>6/14/18</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15BE462D-B0C0-463A-A6C8-010FE0D7E36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9009537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D01189-8B30-4E05-96B3-7DD719531753}" type="datetimeFigureOut">
              <a:rPr lang="en-US" smtClean="0">
                <a:solidFill>
                  <a:prstClr val="white">
                    <a:tint val="75000"/>
                  </a:prstClr>
                </a:solidFill>
              </a:rPr>
              <a:pPr/>
              <a:t>6/14/18</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15BE462D-B0C0-463A-A6C8-010FE0D7E36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329713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145925-DFE3-4551-852B-78E9FF2379CA}" type="datetimeFigureOut">
              <a:rPr lang="en-US" smtClean="0"/>
              <a:pPr/>
              <a:t>6/14/18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14EB41-1BF1-4399-AF00-98A640EBDD45}"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D01189-8B30-4E05-96B3-7DD719531753}" type="datetimeFigureOut">
              <a:rPr lang="en-US" smtClean="0">
                <a:solidFill>
                  <a:prstClr val="white">
                    <a:tint val="75000"/>
                  </a:prstClr>
                </a:solidFill>
              </a:rPr>
              <a:pPr/>
              <a:t>6/14/18</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15BE462D-B0C0-463A-A6C8-010FE0D7E36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5340386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D01189-8B30-4E05-96B3-7DD719531753}" type="datetimeFigureOut">
              <a:rPr lang="en-US" smtClean="0">
                <a:solidFill>
                  <a:prstClr val="white">
                    <a:tint val="75000"/>
                  </a:prstClr>
                </a:solidFill>
              </a:rPr>
              <a:pPr/>
              <a:t>6/14/18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15BE462D-B0C0-463A-A6C8-010FE0D7E36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8508618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D01189-8B30-4E05-96B3-7DD719531753}" type="datetimeFigureOut">
              <a:rPr lang="en-US" smtClean="0">
                <a:solidFill>
                  <a:prstClr val="white">
                    <a:tint val="75000"/>
                  </a:prstClr>
                </a:solidFill>
              </a:rPr>
              <a:pPr/>
              <a:t>6/14/18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15BE462D-B0C0-463A-A6C8-010FE0D7E36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7558465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5902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145925-DFE3-4551-852B-78E9FF2379CA}" type="datetimeFigureOut">
              <a:rPr lang="en-US" smtClean="0"/>
              <a:pPr/>
              <a:t>6/14/18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14EB41-1BF1-4399-AF00-98A640EBDD4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0145925-DFE3-4551-852B-78E9FF2379CA}" type="datetimeFigureOut">
              <a:rPr lang="en-US" smtClean="0"/>
              <a:pPr/>
              <a:t>6/14/18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14EB41-1BF1-4399-AF00-98A640EBDD4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0145925-DFE3-4551-852B-78E9FF2379CA}" type="datetimeFigureOut">
              <a:rPr lang="en-US" smtClean="0"/>
              <a:pPr/>
              <a:t>6/14/18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14EB41-1BF1-4399-AF00-98A640EBDD4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0145925-DFE3-4551-852B-78E9FF2379CA}" type="datetimeFigureOut">
              <a:rPr lang="en-US" smtClean="0"/>
              <a:pPr/>
              <a:t>6/14/18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14EB41-1BF1-4399-AF00-98A640EBDD4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145925-DFE3-4551-852B-78E9FF2379CA}" type="datetimeFigureOut">
              <a:rPr lang="en-US" smtClean="0"/>
              <a:pPr/>
              <a:t>6/14/18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14EB41-1BF1-4399-AF00-98A640EBDD4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145925-DFE3-4551-852B-78E9FF2379CA}" type="datetimeFigureOut">
              <a:rPr lang="en-US" smtClean="0"/>
              <a:pPr/>
              <a:t>6/14/18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14EB41-1BF1-4399-AF00-98A640EBDD4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145925-DFE3-4551-852B-78E9FF2379CA}" type="datetimeFigureOut">
              <a:rPr lang="en-US" smtClean="0"/>
              <a:pPr/>
              <a:t>6/14/18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14EB41-1BF1-4399-AF00-98A640EBDD4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000">
              <a:srgbClr val="0066CC"/>
            </a:gs>
            <a:gs pos="21000">
              <a:srgbClr val="0066CC"/>
            </a:gs>
            <a:gs pos="100000">
              <a:schemeClr val="tx2">
                <a:lumMod val="75000"/>
              </a:schemeClr>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145925-DFE3-4551-852B-78E9FF2379CA}" type="datetimeFigureOut">
              <a:rPr lang="en-US" smtClean="0"/>
              <a:pPr/>
              <a:t>6/14/18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14EB41-1BF1-4399-AF00-98A640EBDD4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D01189-8B30-4E05-96B3-7DD719531753}" type="datetimeFigureOut">
              <a:rPr lang="en-US" smtClean="0">
                <a:solidFill>
                  <a:prstClr val="white">
                    <a:tint val="75000"/>
                  </a:prstClr>
                </a:solidFill>
              </a:rPr>
              <a:pPr/>
              <a:t>6/14/18</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BE462D-B0C0-463A-A6C8-010FE0D7E36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87203250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Rectangle 5"/>
          <p:cNvSpPr/>
          <p:nvPr/>
        </p:nvSpPr>
        <p:spPr>
          <a:xfrm>
            <a:off x="685800" y="4267200"/>
            <a:ext cx="7772400" cy="1754326"/>
          </a:xfrm>
          <a:prstGeom prst="rect">
            <a:avLst/>
          </a:prstGeom>
        </p:spPr>
        <p:txBody>
          <a:bodyPr wrap="square">
            <a:spAutoFit/>
          </a:bodyPr>
          <a:lstStyle/>
          <a:p>
            <a:pPr algn="ctr"/>
            <a:r>
              <a:rPr lang="en-US" dirty="0">
                <a:solidFill>
                  <a:prstClr val="white"/>
                </a:solidFill>
                <a:latin typeface="Arial" charset="0"/>
                <a:ea typeface="Arial" charset="0"/>
                <a:cs typeface="Arial" charset="0"/>
              </a:rPr>
              <a:t>Images used in PowerPoint presentation are part of the presentation and not to be used out of context of the presentation, may not be used as stand-alone images unless to promote the presentation/event, and may not be resold in singular form or as part of an image library.  Images are © </a:t>
            </a:r>
            <a:r>
              <a:rPr lang="en-US" dirty="0" err="1">
                <a:solidFill>
                  <a:prstClr val="white"/>
                </a:solidFill>
                <a:latin typeface="Arial" charset="0"/>
                <a:ea typeface="Arial" charset="0"/>
                <a:cs typeface="Arial" charset="0"/>
              </a:rPr>
              <a:t>Alamy</a:t>
            </a:r>
            <a:r>
              <a:rPr lang="en-US" dirty="0">
                <a:solidFill>
                  <a:prstClr val="white"/>
                </a:solidFill>
                <a:latin typeface="Arial" charset="0"/>
                <a:ea typeface="Arial" charset="0"/>
                <a:cs typeface="Arial" charset="0"/>
              </a:rPr>
              <a:t> and presentation templates and content therein are © MISDA, any other usage requires written permission from both parties.</a:t>
            </a:r>
          </a:p>
        </p:txBody>
      </p:sp>
      <p:sp>
        <p:nvSpPr>
          <p:cNvPr id="7" name="Title 2"/>
          <p:cNvSpPr>
            <a:spLocks noGrp="1"/>
          </p:cNvSpPr>
          <p:nvPr>
            <p:ph type="ctrTitle"/>
          </p:nvPr>
        </p:nvSpPr>
        <p:spPr>
          <a:xfrm>
            <a:off x="453258" y="2337936"/>
            <a:ext cx="8233542" cy="1846754"/>
          </a:xfrm>
        </p:spPr>
        <p:txBody>
          <a:bodyPr>
            <a:normAutofit/>
          </a:bodyPr>
          <a:lstStyle/>
          <a:p>
            <a:r>
              <a:rPr lang="en-US" sz="4000" dirty="0">
                <a:solidFill>
                  <a:schemeClr val="tx2"/>
                </a:solidFill>
                <a:latin typeface="Arial" charset="0"/>
                <a:ea typeface="Arial" charset="0"/>
                <a:cs typeface="Arial" charset="0"/>
              </a:rPr>
              <a:t>Images © Alamy</a:t>
            </a:r>
            <a:br>
              <a:rPr lang="en-US" sz="6000" dirty="0">
                <a:solidFill>
                  <a:schemeClr val="tx2"/>
                </a:solidFill>
                <a:latin typeface="Arial" charset="0"/>
                <a:ea typeface="Arial" charset="0"/>
                <a:cs typeface="Arial" charset="0"/>
              </a:rPr>
            </a:br>
            <a:r>
              <a:rPr lang="en-US" sz="3200" dirty="0" err="1">
                <a:solidFill>
                  <a:schemeClr val="tx2"/>
                </a:solidFill>
                <a:latin typeface="Arial" charset="0"/>
                <a:ea typeface="Arial" charset="0"/>
                <a:cs typeface="Arial" charset="0"/>
              </a:rPr>
              <a:t>www.alamy.com</a:t>
            </a:r>
            <a:endParaRPr lang="en-US" sz="3200" dirty="0">
              <a:solidFill>
                <a:schemeClr val="tx2"/>
              </a:solidFill>
              <a:latin typeface="Arial" charset="0"/>
              <a:ea typeface="Arial" charset="0"/>
              <a:cs typeface="Arial" charset="0"/>
            </a:endParaRPr>
          </a:p>
        </p:txBody>
      </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9455" b="91636" l="1502" r="96847">
                        <a14:foregroundMark x1="42643" y1="41455" x2="42643" y2="41455"/>
                        <a14:foregroundMark x1="14114" y1="55273" x2="14114" y2="55273"/>
                        <a14:foregroundMark x1="85886" y1="59273" x2="85886" y2="59273"/>
                        <a14:foregroundMark x1="23123" y1="34545" x2="23123" y2="34545"/>
                      </a14:backgroundRemoval>
                    </a14:imgEffect>
                  </a14:imgLayer>
                </a14:imgProps>
              </a:ext>
            </a:extLst>
          </a:blip>
          <a:stretch>
            <a:fillRect/>
          </a:stretch>
        </p:blipFill>
        <p:spPr>
          <a:xfrm>
            <a:off x="3276600" y="1276885"/>
            <a:ext cx="2590800" cy="1069774"/>
          </a:xfrm>
          <a:prstGeom prst="rect">
            <a:avLst/>
          </a:prstGeom>
        </p:spPr>
      </p:pic>
      <p:sp>
        <p:nvSpPr>
          <p:cNvPr id="9" name="Title 2"/>
          <p:cNvSpPr txBox="1">
            <a:spLocks/>
          </p:cNvSpPr>
          <p:nvPr/>
        </p:nvSpPr>
        <p:spPr>
          <a:xfrm>
            <a:off x="5584058" y="1726678"/>
            <a:ext cx="435742" cy="44082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a:solidFill>
                  <a:prstClr val="black"/>
                </a:solidFill>
                <a:latin typeface="Arial" charset="0"/>
                <a:ea typeface="Arial" charset="0"/>
                <a:cs typeface="Arial" charset="0"/>
              </a:rPr>
              <a:t>®</a:t>
            </a:r>
            <a:endParaRPr lang="en-US" sz="1600" dirty="0">
              <a:solidFill>
                <a:prstClr val="black"/>
              </a:solidFill>
              <a:latin typeface="Arial" charset="0"/>
              <a:ea typeface="Arial" charset="0"/>
              <a:cs typeface="Arial" charset="0"/>
            </a:endParaRPr>
          </a:p>
        </p:txBody>
      </p:sp>
    </p:spTree>
    <p:extLst>
      <p:ext uri="{BB962C8B-B14F-4D97-AF65-F5344CB8AC3E}">
        <p14:creationId xmlns:p14="http://schemas.microsoft.com/office/powerpoint/2010/main" val="41153390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FF2A73-A5C4-9549-AE7E-022E7EAF92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870818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8AB725-2686-9643-8BF6-796EA124C3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133499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4B700E-75DB-8C4A-88B4-1862A96470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061966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9F4ED6-9828-D44E-8172-A4A4555326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453887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332D9A-CB16-4743-9705-4C9A42C7FE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54AC44-9B90-9544-BD1B-0111ED74A8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64B763-2186-CC41-96B5-D82C4DB812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3CA145-5EC6-2B4C-B1DC-77F98D204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2FF08CB-2F2D-3A4A-B93C-63F597A11B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5562F1-506F-DA47-85A8-2BFCE07D44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0" name="Rectangle 9"/>
          <p:cNvSpPr/>
          <p:nvPr/>
        </p:nvSpPr>
        <p:spPr>
          <a:xfrm>
            <a:off x="914400" y="2286000"/>
            <a:ext cx="7391400" cy="2862322"/>
          </a:xfrm>
          <a:prstGeom prst="rect">
            <a:avLst/>
          </a:prstGeom>
        </p:spPr>
        <p:txBody>
          <a:bodyPr wrap="square">
            <a:spAutoFit/>
          </a:bodyPr>
          <a:lstStyle/>
          <a:p>
            <a:r>
              <a:rPr lang="en-US" dirty="0"/>
              <a:t>Scripture quotations used in </a:t>
            </a:r>
            <a:r>
              <a:rPr lang="en-US" b="1" i="1" dirty="0"/>
              <a:t>Balanced Living PowerPoints</a:t>
            </a:r>
            <a:r>
              <a:rPr lang="en-US" dirty="0"/>
              <a:t> are taken from Bibles in the Public Domain which have no USA copyright restrictions.  We have indicated which version each quotation is taken from as follows:</a:t>
            </a:r>
          </a:p>
          <a:p>
            <a:r>
              <a:rPr lang="en-US" b="1" dirty="0"/>
              <a:t>KJV</a:t>
            </a:r>
            <a:r>
              <a:rPr lang="en-US" dirty="0"/>
              <a:t> - King James Version </a:t>
            </a:r>
          </a:p>
          <a:p>
            <a:r>
              <a:rPr lang="en-US" b="1" dirty="0"/>
              <a:t>BBE</a:t>
            </a:r>
            <a:r>
              <a:rPr lang="en-US" dirty="0"/>
              <a:t> - Bible in Basic English</a:t>
            </a:r>
          </a:p>
          <a:p>
            <a:r>
              <a:rPr lang="en-US" b="1" dirty="0"/>
              <a:t>WEB</a:t>
            </a:r>
            <a:r>
              <a:rPr lang="en-US" dirty="0"/>
              <a:t> - World English Bible</a:t>
            </a:r>
          </a:p>
          <a:p>
            <a:r>
              <a:rPr lang="en-US" b="1" dirty="0"/>
              <a:t>DBY</a:t>
            </a:r>
            <a:r>
              <a:rPr lang="en-US" dirty="0"/>
              <a:t> - Darby's Translation</a:t>
            </a:r>
          </a:p>
          <a:p>
            <a:r>
              <a:rPr lang="en-US" dirty="0"/>
              <a:t>Any scriptures not otherwise noted are the author's paraphrase of one of these versions.</a:t>
            </a:r>
          </a:p>
          <a:p>
            <a:endParaRPr lang="en-US" dirty="0">
              <a:solidFill>
                <a:prstClr val="white"/>
              </a:solidFill>
              <a:ea typeface="Arial" charset="0"/>
              <a:cs typeface="Arial" charset="0"/>
            </a:endParaRPr>
          </a:p>
        </p:txBody>
      </p:sp>
    </p:spTree>
    <p:extLst>
      <p:ext uri="{BB962C8B-B14F-4D97-AF65-F5344CB8AC3E}">
        <p14:creationId xmlns:p14="http://schemas.microsoft.com/office/powerpoint/2010/main" val="487839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E2809D-491F-3743-9A78-AAEF14222A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4C5E31-F092-C847-8233-03E829D3B4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56B0ED-4206-E04C-998E-15E3421768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619753-7468-EE44-859E-C78C90231A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299364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BD0822-8E8E-BB43-9B34-DDE19CF75A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914413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10D2B8-2A51-F740-97B7-0B509A95D3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EA6C9B-8CEE-C347-9002-1F5CFE661F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578590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69ECA5-288C-434A-8591-FD6C55EC71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982AC8-84A2-594C-BB6F-F553A8E2D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794CEF-BDD8-6D46-B503-0B8840C917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614286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5F0592-72D8-2D4D-A3E1-2702E8C694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398790-7450-054A-B077-0E07F3CACD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202853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E83D10-6B83-E440-9113-AED31F1942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862337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0FAE15-FB25-A44E-A039-77A16B3BBF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028288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EAD67B-0031-D940-BEE6-1B3EE9337F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435415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50B10F-DD11-9849-9532-2355CB38E43E}"/>
              </a:ext>
            </a:extLst>
          </p:cNvPr>
          <p:cNvPicPr>
            <a:picLocks noChangeAspect="1"/>
          </p:cNvPicPr>
          <p:nvPr/>
        </p:nvPicPr>
        <p:blipFill>
          <a:blip r:embed="rId3"/>
          <a:stretch>
            <a:fillRect/>
          </a:stretch>
        </p:blipFill>
        <p:spPr>
          <a:xfrm>
            <a:off x="0" y="0"/>
            <a:ext cx="9144000" cy="6858000"/>
          </a:xfrm>
          <a:prstGeom prst="rect">
            <a:avLst/>
          </a:prstGeom>
        </p:spPr>
      </p:pic>
      <p:pic>
        <p:nvPicPr>
          <p:cNvPr id="10" name="Picture 9">
            <a:extLst>
              <a:ext uri="{FF2B5EF4-FFF2-40B4-BE49-F238E27FC236}">
                <a16:creationId xmlns:a16="http://schemas.microsoft.com/office/drawing/2014/main" id="{BCA64A8A-86D7-1244-A7E7-34B551789A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ACF6AF-4452-E740-9093-7849B82EB4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E4AAEE-AAD9-7048-8C88-7501DA2846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23D69E-D830-2B43-BEFF-B9B3D1D5A4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827098-6121-ED4A-BBCA-6CAFA6FBB7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D43107-EE3A-2249-900A-0F9EFB1174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9E2394-0EE6-544B-8DA5-474AA29A0E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48919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AC487D-3D07-7F47-BD56-E753D51408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479226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60846C-FAEF-F44C-ADA1-AC1FDB05AD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979070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492E06408ADEE41BF0B67F14AB15500" ma:contentTypeVersion="9" ma:contentTypeDescription="Create a new document." ma:contentTypeScope="" ma:versionID="72ed82b64911a7369b5a56d320e07570">
  <xsd:schema xmlns:xsd="http://www.w3.org/2001/XMLSchema" xmlns:xs="http://www.w3.org/2001/XMLSchema" xmlns:p="http://schemas.microsoft.com/office/2006/metadata/properties" xmlns:ns1="http://schemas.microsoft.com/sharepoint/v3" xmlns:ns2="b3d8973d-8316-407a-8e30-0fccab978384" xmlns:ns3="9b1224cd-25dc-4b65-9ab8-cd20bb625383" targetNamespace="http://schemas.microsoft.com/office/2006/metadata/properties" ma:root="true" ma:fieldsID="7cf185fc82ea8dd4cb979d0f375f72ee" ns1:_="" ns2:_="" ns3:_="">
    <xsd:import namespace="http://schemas.microsoft.com/sharepoint/v3"/>
    <xsd:import namespace="b3d8973d-8316-407a-8e30-0fccab978384"/>
    <xsd:import namespace="9b1224cd-25dc-4b65-9ab8-cd20bb625383"/>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3d8973d-8316-407a-8e30-0fccab97838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9b1224cd-25dc-4b65-9ab8-cd20bb625383"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F4446DA-19B7-431E-BC43-17D634FF7361}">
  <ds:schemaRefs>
    <ds:schemaRef ds:uri="http://schemas.microsoft.com/sharepoint/v3/contenttype/forms"/>
  </ds:schemaRefs>
</ds:datastoreItem>
</file>

<file path=customXml/itemProps2.xml><?xml version="1.0" encoding="utf-8"?>
<ds:datastoreItem xmlns:ds="http://schemas.openxmlformats.org/officeDocument/2006/customXml" ds:itemID="{617874A4-0CBC-4955-8085-68DBDF32F1B5}">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73AC5C0F-EE9B-4431-A30C-2C0EE81CF1D9}"/>
</file>

<file path=docProps/app.xml><?xml version="1.0" encoding="utf-8"?>
<Properties xmlns="http://schemas.openxmlformats.org/officeDocument/2006/extended-properties" xmlns:vt="http://schemas.openxmlformats.org/officeDocument/2006/docPropsVTypes">
  <TotalTime>4263</TotalTime>
  <Words>1963</Words>
  <Application>Microsoft Macintosh PowerPoint</Application>
  <PresentationFormat>On-screen Show (4:3)</PresentationFormat>
  <Paragraphs>257</Paragraphs>
  <Slides>36</Slides>
  <Notes>36</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36</vt:i4>
      </vt:variant>
    </vt:vector>
  </HeadingPairs>
  <TitlesOfParts>
    <vt:vector size="41" baseType="lpstr">
      <vt:lpstr>Arial</vt:lpstr>
      <vt:lpstr>Calibri</vt:lpstr>
      <vt:lpstr>Wingdings</vt:lpstr>
      <vt:lpstr>Office Theme</vt:lpstr>
      <vt:lpstr>1_Office Theme</vt:lpstr>
      <vt:lpstr>Images © Alamy www.alamy.com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Michigan Conference of SDA</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vgriffin</dc:creator>
  <cp:lastModifiedBy>Eric Pletcher</cp:lastModifiedBy>
  <cp:revision>188</cp:revision>
  <dcterms:created xsi:type="dcterms:W3CDTF">2014-11-18T17:01:58Z</dcterms:created>
  <dcterms:modified xsi:type="dcterms:W3CDTF">2018-06-14T17:33:12Z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0x0101003492E06408ADEE41BF0B67F14AB15500</vt:lpwstr>
  </property>
</Properties>
</file>